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charts/chart7.xml" ContentType="application/vnd.openxmlformats-officedocument.drawingml.chart+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charts/chart8.xml" ContentType="application/vnd.openxmlformats-officedocument.drawingml.chart+xml"/>
  <Override PartName="/ppt/notesSlides/notesSlide13.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60" r:id="rId1"/>
  </p:sldMasterIdLst>
  <p:notesMasterIdLst>
    <p:notesMasterId r:id="rId18"/>
  </p:notesMasterIdLst>
  <p:handoutMasterIdLst>
    <p:handoutMasterId r:id="rId19"/>
  </p:handoutMasterIdLst>
  <p:sldIdLst>
    <p:sldId id="352" r:id="rId2"/>
    <p:sldId id="658" r:id="rId3"/>
    <p:sldId id="642" r:id="rId4"/>
    <p:sldId id="661" r:id="rId5"/>
    <p:sldId id="662" r:id="rId6"/>
    <p:sldId id="663" r:id="rId7"/>
    <p:sldId id="664" r:id="rId8"/>
    <p:sldId id="464" r:id="rId9"/>
    <p:sldId id="619" r:id="rId10"/>
    <p:sldId id="636" r:id="rId11"/>
    <p:sldId id="564" r:id="rId12"/>
    <p:sldId id="576" r:id="rId13"/>
    <p:sldId id="616" r:id="rId14"/>
    <p:sldId id="530" r:id="rId15"/>
    <p:sldId id="602" r:id="rId16"/>
    <p:sldId id="603"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Marín" initials="MM" lastIdx="23" clrIdx="0"/>
  <p:cmAuthor id="1" name="Haidee" initials="H"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FF"/>
    <a:srgbClr val="FFFF99"/>
    <a:srgbClr val="FFFFCC"/>
    <a:srgbClr val="379430"/>
    <a:srgbClr val="3FAB37"/>
    <a:srgbClr val="CC3300"/>
    <a:srgbClr val="FFF4DD"/>
    <a:srgbClr val="FEF2D0"/>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23" autoAdjust="0"/>
    <p:restoredTop sz="94698" autoAdjust="0"/>
  </p:normalViewPr>
  <p:slideViewPr>
    <p:cSldViewPr snapToGrid="0" snapToObjects="1">
      <p:cViewPr varScale="1">
        <p:scale>
          <a:sx n="114" d="100"/>
          <a:sy n="114" d="100"/>
        </p:scale>
        <p:origin x="-270" y="-96"/>
      </p:cViewPr>
      <p:guideLst>
        <p:guide orient="horz" pos="2160"/>
        <p:guide pos="2880"/>
      </p:guideLst>
    </p:cSldViewPr>
  </p:slideViewPr>
  <p:outlineViewPr>
    <p:cViewPr>
      <p:scale>
        <a:sx n="33" d="100"/>
        <a:sy n="33" d="100"/>
      </p:scale>
      <p:origin x="0" y="11406"/>
    </p:cViewPr>
  </p:outlineViewPr>
  <p:notesTextViewPr>
    <p:cViewPr>
      <p:scale>
        <a:sx n="100" d="100"/>
        <a:sy n="100" d="100"/>
      </p:scale>
      <p:origin x="0" y="0"/>
    </p:cViewPr>
  </p:notesTextViewPr>
  <p:sorterViewPr>
    <p:cViewPr>
      <p:scale>
        <a:sx n="140" d="100"/>
        <a:sy n="140" d="100"/>
      </p:scale>
      <p:origin x="0" y="0"/>
    </p:cViewPr>
  </p:sorterViewPr>
  <p:notesViewPr>
    <p:cSldViewPr snapToGrid="0" snapToObjects="1">
      <p:cViewPr varScale="1">
        <p:scale>
          <a:sx n="88" d="100"/>
          <a:sy n="88" d="100"/>
        </p:scale>
        <p:origin x="-3744"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es-MX"/>
  <c:style val="5"/>
  <c:chart>
    <c:autoTitleDeleted val="1"/>
    <c:plotArea>
      <c:layout>
        <c:manualLayout>
          <c:layoutTarget val="inner"/>
          <c:xMode val="edge"/>
          <c:yMode val="edge"/>
          <c:x val="2.9090909090909105E-2"/>
          <c:y val="8.1395348837209558E-2"/>
          <c:w val="0.9490909090909091"/>
          <c:h val="0.79069767441860572"/>
        </c:manualLayout>
      </c:layout>
      <c:barChart>
        <c:barDir val="col"/>
        <c:grouping val="stacked"/>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49971353.000005692</c:v>
                </c:pt>
                <c:pt idx="1">
                  <c:v>60925576.000006929</c:v>
                </c:pt>
              </c:numCache>
            </c:numRef>
          </c:val>
        </c:ser>
        <c:ser>
          <c:idx val="1"/>
          <c:order val="1"/>
          <c:tx>
            <c:strRef>
              <c:f>Sheet1!$C$1</c:f>
              <c:strCache>
                <c:ptCount val="1"/>
              </c:strCache>
            </c:strRef>
          </c:tx>
          <c:cat>
            <c:numRef>
              <c:f>Sheet1!$A$2:$A$3</c:f>
              <c:numCache>
                <c:formatCode>General</c:formatCode>
                <c:ptCount val="2"/>
              </c:numCache>
            </c:numRef>
          </c:cat>
          <c:val>
            <c:numRef>
              <c:f>Sheet1!$C$2:$C$3</c:f>
              <c:numCache>
                <c:formatCode>General</c:formatCode>
                <c:ptCount val="2"/>
                <c:pt idx="0">
                  <c:v>25547634.000002909</c:v>
                </c:pt>
                <c:pt idx="1">
                  <c:v>32215041.000003662</c:v>
                </c:pt>
              </c:numCache>
            </c:numRef>
          </c:val>
        </c:ser>
        <c:gapWidth val="40"/>
        <c:overlap val="100"/>
        <c:axId val="37749888"/>
        <c:axId val="37751424"/>
      </c:barChart>
      <c:catAx>
        <c:axId val="37749888"/>
        <c:scaling>
          <c:orientation val="minMax"/>
        </c:scaling>
        <c:axPos val="b"/>
        <c:numFmt formatCode="General" sourceLinked="1"/>
        <c:majorTickMark val="none"/>
        <c:tickLblPos val="none"/>
        <c:txPr>
          <a:bodyPr/>
          <a:lstStyle/>
          <a:p>
            <a:pPr>
              <a:defRPr lang="es-ES"/>
            </a:pPr>
            <a:endParaRPr lang="es-MX"/>
          </a:p>
        </c:txPr>
        <c:crossAx val="37751424"/>
        <c:crossesAt val="0"/>
        <c:auto val="1"/>
        <c:lblAlgn val="ctr"/>
        <c:lblOffset val="100"/>
        <c:tickLblSkip val="1"/>
        <c:tickMarkSkip val="1"/>
      </c:catAx>
      <c:valAx>
        <c:axId val="37751424"/>
        <c:scaling>
          <c:orientation val="minMax"/>
          <c:max val="93140617"/>
          <c:min val="0"/>
        </c:scaling>
        <c:axPos val="l"/>
        <c:numFmt formatCode="General" sourceLinked="1"/>
        <c:majorTickMark val="none"/>
        <c:tickLblPos val="none"/>
        <c:txPr>
          <a:bodyPr/>
          <a:lstStyle/>
          <a:p>
            <a:pPr>
              <a:defRPr lang="es-ES"/>
            </a:pPr>
            <a:endParaRPr lang="es-MX"/>
          </a:p>
        </c:txPr>
        <c:crossAx val="37749888"/>
        <c:crosses val="autoZero"/>
        <c:crossBetween val="between"/>
      </c:valAx>
    </c:plotArea>
    <c:plotVisOnly val="1"/>
    <c:dispBlanksAs val="gap"/>
  </c:chart>
  <c:txPr>
    <a:bodyPr/>
    <a:lstStyle/>
    <a:p>
      <a:pPr>
        <a:defRPr sz="180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style val="5"/>
  <c:chart>
    <c:autoTitleDeleted val="1"/>
    <c:plotArea>
      <c:layout>
        <c:manualLayout>
          <c:layoutTarget val="inner"/>
          <c:xMode val="edge"/>
          <c:yMode val="edge"/>
          <c:x val="2.9090909090909091E-2"/>
          <c:y val="8.139534883720953E-2"/>
          <c:w val="0.9490909090909091"/>
          <c:h val="0.79069767441860572"/>
        </c:manualLayout>
      </c:layout>
      <c:barChart>
        <c:barDir val="col"/>
        <c:grouping val="stacked"/>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191308.93738002173</c:v>
                </c:pt>
                <c:pt idx="1">
                  <c:v>192008.71400002178</c:v>
                </c:pt>
              </c:numCache>
            </c:numRef>
          </c:val>
        </c:ser>
        <c:ser>
          <c:idx val="1"/>
          <c:order val="1"/>
          <c:tx>
            <c:strRef>
              <c:f>Sheet1!$C$1</c:f>
              <c:strCache>
                <c:ptCount val="1"/>
              </c:strCache>
            </c:strRef>
          </c:tx>
          <c:cat>
            <c:numRef>
              <c:f>Sheet1!$A$2:$A$3</c:f>
              <c:numCache>
                <c:formatCode>General</c:formatCode>
                <c:ptCount val="2"/>
              </c:numCache>
            </c:numRef>
          </c:cat>
          <c:val>
            <c:numRef>
              <c:f>Sheet1!$C$2:$C$3</c:f>
              <c:numCache>
                <c:formatCode>General</c:formatCode>
                <c:ptCount val="2"/>
                <c:pt idx="0">
                  <c:v>360246.24400004081</c:v>
                </c:pt>
                <c:pt idx="1">
                  <c:v>484756.09400005522</c:v>
                </c:pt>
              </c:numCache>
            </c:numRef>
          </c:val>
        </c:ser>
        <c:gapWidth val="40"/>
        <c:overlap val="100"/>
        <c:axId val="39128064"/>
        <c:axId val="39146240"/>
      </c:barChart>
      <c:catAx>
        <c:axId val="39128064"/>
        <c:scaling>
          <c:orientation val="minMax"/>
        </c:scaling>
        <c:axPos val="b"/>
        <c:numFmt formatCode="General" sourceLinked="1"/>
        <c:majorTickMark val="none"/>
        <c:tickLblPos val="none"/>
        <c:txPr>
          <a:bodyPr/>
          <a:lstStyle/>
          <a:p>
            <a:pPr>
              <a:defRPr lang="es-ES"/>
            </a:pPr>
            <a:endParaRPr lang="es-MX"/>
          </a:p>
        </c:txPr>
        <c:crossAx val="39146240"/>
        <c:crossesAt val="0"/>
        <c:auto val="1"/>
        <c:lblAlgn val="ctr"/>
        <c:lblOffset val="100"/>
        <c:tickLblSkip val="1"/>
        <c:tickMarkSkip val="1"/>
      </c:catAx>
      <c:valAx>
        <c:axId val="39146240"/>
        <c:scaling>
          <c:orientation val="minMax"/>
          <c:max val="676764.80799999996"/>
          <c:min val="0"/>
        </c:scaling>
        <c:axPos val="l"/>
        <c:numFmt formatCode="General" sourceLinked="1"/>
        <c:majorTickMark val="none"/>
        <c:tickLblPos val="none"/>
        <c:txPr>
          <a:bodyPr/>
          <a:lstStyle/>
          <a:p>
            <a:pPr>
              <a:defRPr lang="es-ES"/>
            </a:pPr>
            <a:endParaRPr lang="es-MX"/>
          </a:p>
        </c:txPr>
        <c:crossAx val="39128064"/>
        <c:crosses val="autoZero"/>
        <c:crossBetween val="between"/>
      </c:valAx>
    </c:plotArea>
    <c:plotVisOnly val="1"/>
    <c:dispBlanksAs val="gap"/>
  </c:chart>
  <c:txPr>
    <a:bodyPr/>
    <a:lstStyle/>
    <a:p>
      <a:pPr>
        <a:defRPr sz="18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5"/>
  <c:chart>
    <c:autoTitleDeleted val="1"/>
    <c:plotArea>
      <c:layout>
        <c:manualLayout>
          <c:layoutTarget val="inner"/>
          <c:xMode val="edge"/>
          <c:yMode val="edge"/>
          <c:x val="3.2608695652173988E-2"/>
          <c:y val="8.139534883720953E-2"/>
          <c:w val="0.94202898550724556"/>
          <c:h val="0.79069767441860572"/>
        </c:manualLayout>
      </c:layout>
      <c:barChart>
        <c:barDir val="col"/>
        <c:grouping val="stacked"/>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11680749.000001328</c:v>
                </c:pt>
                <c:pt idx="1">
                  <c:v>13425236.000001526</c:v>
                </c:pt>
              </c:numCache>
            </c:numRef>
          </c:val>
        </c:ser>
        <c:gapWidth val="40"/>
        <c:overlap val="100"/>
        <c:axId val="39400576"/>
        <c:axId val="39402112"/>
      </c:barChart>
      <c:catAx>
        <c:axId val="39400576"/>
        <c:scaling>
          <c:orientation val="minMax"/>
        </c:scaling>
        <c:axPos val="b"/>
        <c:numFmt formatCode="General" sourceLinked="1"/>
        <c:majorTickMark val="none"/>
        <c:tickLblPos val="none"/>
        <c:txPr>
          <a:bodyPr/>
          <a:lstStyle/>
          <a:p>
            <a:pPr>
              <a:defRPr lang="es-ES"/>
            </a:pPr>
            <a:endParaRPr lang="es-MX"/>
          </a:p>
        </c:txPr>
        <c:crossAx val="39402112"/>
        <c:crossesAt val="0"/>
        <c:auto val="1"/>
        <c:lblAlgn val="ctr"/>
        <c:lblOffset val="100"/>
        <c:tickLblSkip val="1"/>
        <c:tickMarkSkip val="1"/>
      </c:catAx>
      <c:valAx>
        <c:axId val="39402112"/>
        <c:scaling>
          <c:orientation val="minMax"/>
          <c:max val="13425236"/>
          <c:min val="0"/>
        </c:scaling>
        <c:axPos val="l"/>
        <c:numFmt formatCode="General" sourceLinked="1"/>
        <c:majorTickMark val="none"/>
        <c:tickLblPos val="none"/>
        <c:txPr>
          <a:bodyPr/>
          <a:lstStyle/>
          <a:p>
            <a:pPr>
              <a:defRPr lang="es-ES"/>
            </a:pPr>
            <a:endParaRPr lang="es-MX"/>
          </a:p>
        </c:txPr>
        <c:crossAx val="39400576"/>
        <c:crosses val="autoZero"/>
        <c:crossBetween val="between"/>
      </c:valAx>
    </c:plotArea>
    <c:plotVisOnly val="1"/>
    <c:dispBlanksAs val="gap"/>
  </c:chart>
  <c:txPr>
    <a:bodyPr/>
    <a:lstStyle/>
    <a:p>
      <a:pPr>
        <a:defRPr sz="1800"/>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5"/>
  <c:chart>
    <c:autoTitleDeleted val="1"/>
    <c:plotArea>
      <c:layout>
        <c:manualLayout>
          <c:layoutTarget val="inner"/>
          <c:xMode val="edge"/>
          <c:yMode val="edge"/>
          <c:x val="3.2608695652173988E-2"/>
          <c:y val="0.32110091743119268"/>
          <c:w val="0.94202898550724556"/>
          <c:h val="0.62385321100917612"/>
        </c:manualLayout>
      </c:layout>
      <c:barChart>
        <c:barDir val="col"/>
        <c:grouping val="stacked"/>
        <c:ser>
          <c:idx val="0"/>
          <c:order val="0"/>
          <c:tx>
            <c:strRef>
              <c:f>Sheet1!$B$1</c:f>
              <c:strCache>
                <c:ptCount val="1"/>
              </c:strCache>
            </c:strRef>
          </c:tx>
          <c:dLbls>
            <c:dLbl>
              <c:idx val="0"/>
              <c:layout>
                <c:manualLayout>
                  <c:x val="2.4744767948221003E-3"/>
                  <c:y val="-0.42582388174447516"/>
                </c:manualLayout>
              </c:layout>
              <c:dLblPos val="ctr"/>
              <c:showVal val="1"/>
              <c:extLst>
                <c:ext xmlns:c15="http://schemas.microsoft.com/office/drawing/2012/chart" uri="{CE6537A1-D6FC-4f65-9D91-7224C49458BB}">
                  <c15:layout/>
                </c:ext>
              </c:extLst>
            </c:dLbl>
            <c:dLbl>
              <c:idx val="1"/>
              <c:layout>
                <c:manualLayout>
                  <c:x val="2.1537095849634797E-3"/>
                  <c:y val="-0.45157691223731233"/>
                </c:manualLayout>
              </c:layout>
              <c:dLblPos val="ctr"/>
              <c:showVal val="1"/>
              <c:extLst>
                <c:ext xmlns:c15="http://schemas.microsoft.com/office/drawing/2012/chart" uri="{CE6537A1-D6FC-4f65-9D91-7224C49458BB}">
                  <c15:layout/>
                </c:ext>
              </c:extLst>
            </c:dLbl>
            <c:spPr>
              <a:noFill/>
              <a:ln>
                <a:noFill/>
              </a:ln>
              <a:effectLst/>
            </c:spPr>
            <c:txPr>
              <a:bodyPr/>
              <a:lstStyle/>
              <a:p>
                <a:pPr>
                  <a:defRPr lang="es-ES"/>
                </a:pPr>
                <a:endParaRPr lang="es-MX"/>
              </a:p>
            </c:txPr>
            <c:showVal val="1"/>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#,##0;\-#,##0;0</c:formatCode>
                <c:ptCount val="2"/>
                <c:pt idx="0">
                  <c:v>93.778069680817239</c:v>
                </c:pt>
                <c:pt idx="1">
                  <c:v>103.49738451931344</c:v>
                </c:pt>
              </c:numCache>
            </c:numRef>
          </c:val>
        </c:ser>
        <c:gapWidth val="40"/>
        <c:overlap val="100"/>
        <c:axId val="39593472"/>
        <c:axId val="39595008"/>
      </c:barChart>
      <c:catAx>
        <c:axId val="39593472"/>
        <c:scaling>
          <c:orientation val="minMax"/>
        </c:scaling>
        <c:axPos val="b"/>
        <c:numFmt formatCode="General" sourceLinked="1"/>
        <c:majorTickMark val="none"/>
        <c:tickLblPos val="none"/>
        <c:txPr>
          <a:bodyPr/>
          <a:lstStyle/>
          <a:p>
            <a:pPr>
              <a:defRPr lang="es-ES"/>
            </a:pPr>
            <a:endParaRPr lang="es-MX"/>
          </a:p>
        </c:txPr>
        <c:crossAx val="39595008"/>
        <c:crossesAt val="0"/>
        <c:auto val="1"/>
        <c:lblAlgn val="ctr"/>
        <c:lblOffset val="100"/>
        <c:tickLblSkip val="1"/>
        <c:tickMarkSkip val="1"/>
      </c:catAx>
      <c:valAx>
        <c:axId val="39595008"/>
        <c:scaling>
          <c:orientation val="minMax"/>
          <c:max val="103.49738451930159"/>
          <c:min val="0"/>
        </c:scaling>
        <c:axPos val="l"/>
        <c:numFmt formatCode="#,##0;\-#,##0;0" sourceLinked="1"/>
        <c:majorTickMark val="none"/>
        <c:tickLblPos val="none"/>
        <c:txPr>
          <a:bodyPr/>
          <a:lstStyle/>
          <a:p>
            <a:pPr>
              <a:defRPr lang="es-ES"/>
            </a:pPr>
            <a:endParaRPr lang="es-MX"/>
          </a:p>
        </c:txPr>
        <c:crossAx val="39593472"/>
        <c:crosses val="autoZero"/>
        <c:crossBetween val="between"/>
      </c:valAx>
    </c:plotArea>
    <c:plotVisOnly val="1"/>
    <c:dispBlanksAs val="gap"/>
  </c:chart>
  <c:txPr>
    <a:bodyPr/>
    <a:lstStyle/>
    <a:p>
      <a:pPr>
        <a:defRPr sz="1000">
          <a:latin typeface="Arial Narrow" pitchFamily="34" charset="0"/>
        </a:defRPr>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5"/>
  <c:chart>
    <c:autoTitleDeleted val="1"/>
    <c:plotArea>
      <c:layout>
        <c:manualLayout>
          <c:layoutTarget val="inner"/>
          <c:xMode val="edge"/>
          <c:yMode val="edge"/>
          <c:x val="3.5353535353535352E-2"/>
          <c:y val="4.4776119402985093E-2"/>
          <c:w val="0.93434343434343536"/>
          <c:h val="0.92039800995024856"/>
        </c:manualLayout>
      </c:layout>
      <c:pieChart>
        <c:varyColors val="1"/>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33.854543823779444</c:v>
                </c:pt>
                <c:pt idx="1">
                  <c:v>66.145456176231718</c:v>
                </c:pt>
              </c:numCache>
            </c:numRef>
          </c:val>
        </c:ser>
        <c:firstSliceAng val="0"/>
      </c:pieChart>
    </c:plotArea>
    <c:plotVisOnly val="1"/>
    <c:dispBlanksAs val="zero"/>
  </c:chart>
  <c:txPr>
    <a:bodyPr/>
    <a:lstStyle/>
    <a:p>
      <a:pPr>
        <a:defRPr sz="1800"/>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style val="5"/>
  <c:chart>
    <c:autoTitleDeleted val="1"/>
    <c:plotArea>
      <c:layout>
        <c:manualLayout>
          <c:layoutTarget val="inner"/>
          <c:xMode val="edge"/>
          <c:yMode val="edge"/>
          <c:x val="3.5353535353535352E-2"/>
          <c:y val="2.5252525252525249E-2"/>
          <c:w val="0.93434343434343536"/>
          <c:h val="0.93434343434343536"/>
        </c:manualLayout>
      </c:layout>
      <c:pieChart>
        <c:varyColors val="1"/>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55.60809812325148</c:v>
                </c:pt>
                <c:pt idx="1">
                  <c:v>44.391901876759881</c:v>
                </c:pt>
              </c:numCache>
            </c:numRef>
          </c:val>
        </c:ser>
        <c:firstSliceAng val="0"/>
      </c:pieChart>
    </c:plotArea>
    <c:plotVisOnly val="1"/>
    <c:dispBlanksAs val="zero"/>
  </c:chart>
  <c:txPr>
    <a:bodyPr/>
    <a:lstStyle/>
    <a:p>
      <a:pPr>
        <a:defRPr sz="1800"/>
      </a:pPr>
      <a:endParaRPr lang="es-MX"/>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MX"/>
  <c:style val="5"/>
  <c:chart>
    <c:autoTitleDeleted val="1"/>
    <c:plotArea>
      <c:layout>
        <c:manualLayout>
          <c:layoutTarget val="inner"/>
          <c:xMode val="edge"/>
          <c:yMode val="edge"/>
          <c:x val="1.2562814070351759E-2"/>
          <c:y val="4.4247787610619468E-2"/>
          <c:w val="0.97236180904522618"/>
          <c:h val="0.89380530973451322"/>
        </c:manualLayout>
      </c:layout>
      <c:barChart>
        <c:barDir val="col"/>
        <c:grouping val="stacked"/>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16127878.000001833</c:v>
                </c:pt>
                <c:pt idx="1">
                  <c:v>20900007.00000238</c:v>
                </c:pt>
              </c:numCache>
            </c:numRef>
          </c:val>
        </c:ser>
        <c:ser>
          <c:idx val="1"/>
          <c:order val="1"/>
          <c:tx>
            <c:strRef>
              <c:f>Sheet1!$C$1</c:f>
              <c:strCache>
                <c:ptCount val="1"/>
              </c:strCache>
            </c:strRef>
          </c:tx>
          <c:cat>
            <c:numRef>
              <c:f>Sheet1!$A$2:$A$3</c:f>
              <c:numCache>
                <c:formatCode>General</c:formatCode>
                <c:ptCount val="2"/>
              </c:numCache>
            </c:numRef>
          </c:cat>
          <c:val>
            <c:numRef>
              <c:f>Sheet1!$C$2:$C$3</c:f>
              <c:numCache>
                <c:formatCode>General</c:formatCode>
                <c:ptCount val="2"/>
                <c:pt idx="0">
                  <c:v>8092359.0000009192</c:v>
                </c:pt>
                <c:pt idx="1">
                  <c:v>10632324.000001209</c:v>
                </c:pt>
              </c:numCache>
            </c:numRef>
          </c:val>
        </c:ser>
        <c:gapWidth val="40"/>
        <c:overlap val="100"/>
        <c:axId val="39816192"/>
        <c:axId val="39830272"/>
      </c:barChart>
      <c:catAx>
        <c:axId val="39816192"/>
        <c:scaling>
          <c:orientation val="minMax"/>
        </c:scaling>
        <c:axPos val="b"/>
        <c:numFmt formatCode="General" sourceLinked="1"/>
        <c:majorTickMark val="none"/>
        <c:tickLblPos val="none"/>
        <c:txPr>
          <a:bodyPr/>
          <a:lstStyle/>
          <a:p>
            <a:pPr>
              <a:defRPr lang="es-ES"/>
            </a:pPr>
            <a:endParaRPr lang="es-MX"/>
          </a:p>
        </c:txPr>
        <c:crossAx val="39830272"/>
        <c:crossesAt val="0"/>
        <c:auto val="1"/>
        <c:lblAlgn val="ctr"/>
        <c:lblOffset val="100"/>
        <c:tickLblSkip val="1"/>
        <c:tickMarkSkip val="1"/>
      </c:catAx>
      <c:valAx>
        <c:axId val="39830272"/>
        <c:scaling>
          <c:orientation val="minMax"/>
          <c:max val="31532331"/>
          <c:min val="0"/>
        </c:scaling>
        <c:axPos val="l"/>
        <c:numFmt formatCode="General" sourceLinked="1"/>
        <c:majorTickMark val="none"/>
        <c:tickLblPos val="none"/>
        <c:txPr>
          <a:bodyPr/>
          <a:lstStyle/>
          <a:p>
            <a:pPr>
              <a:defRPr lang="es-ES"/>
            </a:pPr>
            <a:endParaRPr lang="es-MX"/>
          </a:p>
        </c:txPr>
        <c:crossAx val="39816192"/>
        <c:crosses val="autoZero"/>
        <c:crossBetween val="between"/>
      </c:valAx>
    </c:plotArea>
    <c:plotVisOnly val="1"/>
    <c:dispBlanksAs val="gap"/>
  </c:chart>
  <c:txPr>
    <a:bodyPr/>
    <a:lstStyle/>
    <a:p>
      <a:pPr>
        <a:defRPr sz="1800"/>
      </a:pPr>
      <a:endParaRPr lang="es-MX"/>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MX"/>
  <c:style val="5"/>
  <c:chart>
    <c:autoTitleDeleted val="1"/>
    <c:plotArea>
      <c:layout>
        <c:manualLayout>
          <c:layoutTarget val="inner"/>
          <c:xMode val="edge"/>
          <c:yMode val="edge"/>
          <c:x val="1.2562814070351759E-2"/>
          <c:y val="4.7619047619047623E-2"/>
          <c:w val="0.97236180904522618"/>
          <c:h val="0.90476190476190399"/>
        </c:manualLayout>
      </c:layout>
      <c:barChart>
        <c:barDir val="col"/>
        <c:grouping val="stacked"/>
        <c:ser>
          <c:idx val="0"/>
          <c:order val="0"/>
          <c:tx>
            <c:strRef>
              <c:f>Sheet1!$B$1</c:f>
              <c:strCache>
                <c:ptCount val="1"/>
              </c:strCache>
            </c:strRef>
          </c:tx>
          <c:cat>
            <c:numRef>
              <c:f>Sheet1!$A$2:$A$3</c:f>
              <c:numCache>
                <c:formatCode>General</c:formatCode>
                <c:ptCount val="2"/>
              </c:numCache>
            </c:numRef>
          </c:cat>
          <c:val>
            <c:numRef>
              <c:f>Sheet1!$B$2:$B$3</c:f>
              <c:numCache>
                <c:formatCode>General</c:formatCode>
                <c:ptCount val="2"/>
                <c:pt idx="0">
                  <c:v>83999.010000009366</c:v>
                </c:pt>
                <c:pt idx="1">
                  <c:v>63402.950000007215</c:v>
                </c:pt>
              </c:numCache>
            </c:numRef>
          </c:val>
        </c:ser>
        <c:ser>
          <c:idx val="1"/>
          <c:order val="1"/>
          <c:tx>
            <c:strRef>
              <c:f>Sheet1!$C$1</c:f>
              <c:strCache>
                <c:ptCount val="1"/>
              </c:strCache>
            </c:strRef>
          </c:tx>
          <c:cat>
            <c:numRef>
              <c:f>Sheet1!$A$2:$A$3</c:f>
              <c:numCache>
                <c:formatCode>General</c:formatCode>
                <c:ptCount val="2"/>
              </c:numCache>
            </c:numRef>
          </c:cat>
          <c:val>
            <c:numRef>
              <c:f>Sheet1!$C$2:$C$3</c:f>
              <c:numCache>
                <c:formatCode>General</c:formatCode>
                <c:ptCount val="2"/>
                <c:pt idx="0">
                  <c:v>237134.01000002693</c:v>
                </c:pt>
                <c:pt idx="1">
                  <c:v>312946.59000003565</c:v>
                </c:pt>
              </c:numCache>
            </c:numRef>
          </c:val>
        </c:ser>
        <c:gapWidth val="40"/>
        <c:overlap val="100"/>
        <c:axId val="39986304"/>
        <c:axId val="39987840"/>
      </c:barChart>
      <c:catAx>
        <c:axId val="39986304"/>
        <c:scaling>
          <c:orientation val="minMax"/>
        </c:scaling>
        <c:axPos val="b"/>
        <c:numFmt formatCode="General" sourceLinked="1"/>
        <c:majorTickMark val="none"/>
        <c:tickLblPos val="none"/>
        <c:txPr>
          <a:bodyPr/>
          <a:lstStyle/>
          <a:p>
            <a:pPr>
              <a:defRPr lang="es-ES"/>
            </a:pPr>
            <a:endParaRPr lang="es-MX"/>
          </a:p>
        </c:txPr>
        <c:crossAx val="39987840"/>
        <c:crossesAt val="0"/>
        <c:auto val="1"/>
        <c:lblAlgn val="ctr"/>
        <c:lblOffset val="100"/>
        <c:tickLblSkip val="1"/>
        <c:tickMarkSkip val="1"/>
      </c:catAx>
      <c:valAx>
        <c:axId val="39987840"/>
        <c:scaling>
          <c:orientation val="minMax"/>
          <c:max val="376349.54"/>
          <c:min val="0"/>
        </c:scaling>
        <c:axPos val="l"/>
        <c:numFmt formatCode="General" sourceLinked="1"/>
        <c:majorTickMark val="none"/>
        <c:tickLblPos val="none"/>
        <c:txPr>
          <a:bodyPr/>
          <a:lstStyle/>
          <a:p>
            <a:pPr>
              <a:defRPr lang="es-ES"/>
            </a:pPr>
            <a:endParaRPr lang="es-MX"/>
          </a:p>
        </c:txPr>
        <c:crossAx val="39986304"/>
        <c:crosses val="autoZero"/>
        <c:crossBetween val="between"/>
      </c:valAx>
    </c:plotArea>
    <c:plotVisOnly val="1"/>
    <c:dispBlanksAs val="gap"/>
  </c:chart>
  <c:txPr>
    <a:bodyPr/>
    <a:lstStyle/>
    <a:p>
      <a:pPr>
        <a:defRPr sz="1800"/>
      </a:pPr>
      <a:endParaRPr lang="es-MX"/>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51B6D1E9-D5FB-4FA4-9BD3-33F6494F961F}" type="datetimeFigureOut">
              <a:rPr lang="en-US"/>
              <a:pPr>
                <a:defRPr/>
              </a:pPr>
              <a:t>10/28/2014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13A17063-0173-4A83-A2D9-6209F707A5FC}" type="slidenum">
              <a:rPr lang="en-US"/>
              <a:pPr>
                <a:defRPr/>
              </a:pPr>
              <a:t>‹Nº›</a:t>
            </a:fld>
            <a:endParaRPr lang="en-US"/>
          </a:p>
        </p:txBody>
      </p:sp>
    </p:spTree>
    <p:extLst>
      <p:ext uri="{BB962C8B-B14F-4D97-AF65-F5344CB8AC3E}">
        <p14:creationId xmlns="" xmlns:p14="http://schemas.microsoft.com/office/powerpoint/2010/main" val="128738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2" tIns="45710" rIns="91422" bIns="4571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22" tIns="45710" rIns="91422" bIns="45710" rtlCol="0"/>
          <a:lstStyle>
            <a:lvl1pPr algn="r" eaLnBrk="1" fontAlgn="auto" hangingPunct="1">
              <a:spcBef>
                <a:spcPts val="0"/>
              </a:spcBef>
              <a:spcAft>
                <a:spcPts val="0"/>
              </a:spcAft>
              <a:defRPr sz="1200">
                <a:latin typeface="+mn-lt"/>
                <a:cs typeface="+mn-cs"/>
              </a:defRPr>
            </a:lvl1pPr>
          </a:lstStyle>
          <a:p>
            <a:pPr>
              <a:defRPr/>
            </a:pPr>
            <a:fld id="{0B9989DE-641B-47B3-ADA5-AB8BDDE3C427}" type="datetimeFigureOut">
              <a:rPr lang="en-US"/>
              <a:pPr>
                <a:defRPr/>
              </a:pPr>
              <a:t>10/28/2014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2" tIns="45710" rIns="91422" bIns="4571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22" tIns="45710" rIns="91422" bIns="457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22" tIns="45710" rIns="91422" bIns="4571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22" tIns="45710" rIns="91422" bIns="45710" numCol="1" anchor="b"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37FE3542-2A9A-4B2A-94A4-232864994436}" type="slidenum">
              <a:rPr lang="en-US" altLang="en-US"/>
              <a:pPr>
                <a:defRPr/>
              </a:pPr>
              <a:t>‹Nº›</a:t>
            </a:fld>
            <a:endParaRPr lang="en-US" altLang="en-US"/>
          </a:p>
        </p:txBody>
      </p:sp>
    </p:spTree>
    <p:extLst>
      <p:ext uri="{BB962C8B-B14F-4D97-AF65-F5344CB8AC3E}">
        <p14:creationId xmlns="" xmlns:p14="http://schemas.microsoft.com/office/powerpoint/2010/main" val="3296657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0</a:t>
            </a:fld>
            <a:endParaRPr lang="en-US" altLang="en-US"/>
          </a:p>
        </p:txBody>
      </p:sp>
    </p:spTree>
    <p:extLst>
      <p:ext uri="{BB962C8B-B14F-4D97-AF65-F5344CB8AC3E}">
        <p14:creationId xmlns="" xmlns:p14="http://schemas.microsoft.com/office/powerpoint/2010/main" val="98958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9</a:t>
            </a:fld>
            <a:endParaRPr lang="en-US" altLang="en-US"/>
          </a:p>
        </p:txBody>
      </p:sp>
    </p:spTree>
    <p:extLst>
      <p:ext uri="{BB962C8B-B14F-4D97-AF65-F5344CB8AC3E}">
        <p14:creationId xmlns="" xmlns:p14="http://schemas.microsoft.com/office/powerpoint/2010/main" val="169600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10</a:t>
            </a:fld>
            <a:endParaRPr lang="en-US" altLang="en-US"/>
          </a:p>
        </p:txBody>
      </p:sp>
    </p:spTree>
    <p:extLst>
      <p:ext uri="{BB962C8B-B14F-4D97-AF65-F5344CB8AC3E}">
        <p14:creationId xmlns="" xmlns:p14="http://schemas.microsoft.com/office/powerpoint/2010/main" val="326590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11</a:t>
            </a:fld>
            <a:endParaRPr lang="en-US" altLang="en-US"/>
          </a:p>
        </p:txBody>
      </p:sp>
    </p:spTree>
    <p:extLst>
      <p:ext uri="{BB962C8B-B14F-4D97-AF65-F5344CB8AC3E}">
        <p14:creationId xmlns="" xmlns:p14="http://schemas.microsoft.com/office/powerpoint/2010/main" val="412122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12</a:t>
            </a:fld>
            <a:endParaRPr lang="en-US" altLang="en-US"/>
          </a:p>
        </p:txBody>
      </p:sp>
    </p:spTree>
    <p:extLst>
      <p:ext uri="{BB962C8B-B14F-4D97-AF65-F5344CB8AC3E}">
        <p14:creationId xmlns="" xmlns:p14="http://schemas.microsoft.com/office/powerpoint/2010/main" val="296329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13</a:t>
            </a:fld>
            <a:endParaRPr lang="en-US" altLang="en-US"/>
          </a:p>
        </p:txBody>
      </p:sp>
    </p:spTree>
    <p:extLst>
      <p:ext uri="{BB962C8B-B14F-4D97-AF65-F5344CB8AC3E}">
        <p14:creationId xmlns="" xmlns:p14="http://schemas.microsoft.com/office/powerpoint/2010/main" val="2682563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14</a:t>
            </a:fld>
            <a:endParaRPr lang="en-US" altLang="en-US"/>
          </a:p>
        </p:txBody>
      </p:sp>
    </p:spTree>
    <p:extLst>
      <p:ext uri="{BB962C8B-B14F-4D97-AF65-F5344CB8AC3E}">
        <p14:creationId xmlns="" xmlns:p14="http://schemas.microsoft.com/office/powerpoint/2010/main" val="342609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15</a:t>
            </a:fld>
            <a:endParaRPr lang="en-US" altLang="en-US"/>
          </a:p>
        </p:txBody>
      </p:sp>
    </p:spTree>
    <p:extLst>
      <p:ext uri="{BB962C8B-B14F-4D97-AF65-F5344CB8AC3E}">
        <p14:creationId xmlns="" xmlns:p14="http://schemas.microsoft.com/office/powerpoint/2010/main" val="293665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1</a:t>
            </a:fld>
            <a:endParaRPr lang="en-US" altLang="en-US"/>
          </a:p>
        </p:txBody>
      </p:sp>
    </p:spTree>
    <p:extLst>
      <p:ext uri="{BB962C8B-B14F-4D97-AF65-F5344CB8AC3E}">
        <p14:creationId xmlns="" xmlns:p14="http://schemas.microsoft.com/office/powerpoint/2010/main" val="217935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2</a:t>
            </a:fld>
            <a:endParaRPr lang="en-US" altLang="en-US"/>
          </a:p>
        </p:txBody>
      </p:sp>
    </p:spTree>
    <p:extLst>
      <p:ext uri="{BB962C8B-B14F-4D97-AF65-F5344CB8AC3E}">
        <p14:creationId xmlns="" xmlns:p14="http://schemas.microsoft.com/office/powerpoint/2010/main" val="175983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3</a:t>
            </a:fld>
            <a:endParaRPr lang="en-US" altLang="en-US"/>
          </a:p>
        </p:txBody>
      </p:sp>
    </p:spTree>
    <p:extLst>
      <p:ext uri="{BB962C8B-B14F-4D97-AF65-F5344CB8AC3E}">
        <p14:creationId xmlns="" xmlns:p14="http://schemas.microsoft.com/office/powerpoint/2010/main" val="95596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4</a:t>
            </a:fld>
            <a:endParaRPr lang="en-US" altLang="en-US"/>
          </a:p>
        </p:txBody>
      </p:sp>
    </p:spTree>
    <p:extLst>
      <p:ext uri="{BB962C8B-B14F-4D97-AF65-F5344CB8AC3E}">
        <p14:creationId xmlns="" xmlns:p14="http://schemas.microsoft.com/office/powerpoint/2010/main" val="120270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5</a:t>
            </a:fld>
            <a:endParaRPr lang="en-US" altLang="en-US"/>
          </a:p>
        </p:txBody>
      </p:sp>
    </p:spTree>
    <p:extLst>
      <p:ext uri="{BB962C8B-B14F-4D97-AF65-F5344CB8AC3E}">
        <p14:creationId xmlns="" xmlns:p14="http://schemas.microsoft.com/office/powerpoint/2010/main" val="42624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6</a:t>
            </a:fld>
            <a:endParaRPr lang="en-US" altLang="en-US"/>
          </a:p>
        </p:txBody>
      </p:sp>
    </p:spTree>
    <p:extLst>
      <p:ext uri="{BB962C8B-B14F-4D97-AF65-F5344CB8AC3E}">
        <p14:creationId xmlns="" xmlns:p14="http://schemas.microsoft.com/office/powerpoint/2010/main" val="88578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7</a:t>
            </a:fld>
            <a:endParaRPr lang="en-US" altLang="en-US"/>
          </a:p>
        </p:txBody>
      </p:sp>
    </p:spTree>
    <p:extLst>
      <p:ext uri="{BB962C8B-B14F-4D97-AF65-F5344CB8AC3E}">
        <p14:creationId xmlns="" xmlns:p14="http://schemas.microsoft.com/office/powerpoint/2010/main" val="176526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7FE3542-2A9A-4B2A-94A4-232864994436}" type="slidenum">
              <a:rPr lang="en-US" altLang="en-US" smtClean="0"/>
              <a:pPr>
                <a:defRPr/>
              </a:pPr>
              <a:t>8</a:t>
            </a:fld>
            <a:endParaRPr lang="en-US" altLang="en-US"/>
          </a:p>
        </p:txBody>
      </p:sp>
    </p:spTree>
    <p:extLst>
      <p:ext uri="{BB962C8B-B14F-4D97-AF65-F5344CB8AC3E}">
        <p14:creationId xmlns="" xmlns:p14="http://schemas.microsoft.com/office/powerpoint/2010/main" val="254488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3" name="Straight Connector 7"/>
          <p:cNvCxnSpPr/>
          <p:nvPr/>
        </p:nvCxnSpPr>
        <p:spPr>
          <a:xfrm rot="10800000">
            <a:off x="304800" y="942975"/>
            <a:ext cx="8610600" cy="1588"/>
          </a:xfrm>
          <a:prstGeom prst="line">
            <a:avLst/>
          </a:prstGeom>
          <a:ln w="76200" cap="rnd">
            <a:solidFill>
              <a:schemeClr val="accent1">
                <a:lumMod val="50000"/>
              </a:schemeClr>
            </a:solidFill>
          </a:ln>
          <a:effectLst>
            <a:innerShdw>
              <a:srgbClr val="FF0000"/>
            </a:innerShdw>
          </a:effectLst>
        </p:spPr>
        <p:style>
          <a:lnRef idx="1">
            <a:schemeClr val="accent1"/>
          </a:lnRef>
          <a:fillRef idx="0">
            <a:schemeClr val="accent1"/>
          </a:fillRef>
          <a:effectRef idx="0">
            <a:schemeClr val="accent1"/>
          </a:effectRef>
          <a:fontRef idx="minor">
            <a:schemeClr val="tx1"/>
          </a:fontRef>
        </p:style>
      </p:cxnSp>
      <p:cxnSp>
        <p:nvCxnSpPr>
          <p:cNvPr id="4" name="Straight Connector 8"/>
          <p:cNvCxnSpPr/>
          <p:nvPr/>
        </p:nvCxnSpPr>
        <p:spPr>
          <a:xfrm rot="10800000">
            <a:off x="304800" y="714375"/>
            <a:ext cx="6324600" cy="1588"/>
          </a:xfrm>
          <a:prstGeom prst="line">
            <a:avLst/>
          </a:prstGeom>
          <a:ln w="76200" cap="rnd">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rot="10800000">
            <a:off x="304800" y="485775"/>
            <a:ext cx="5029200" cy="1588"/>
          </a:xfrm>
          <a:prstGeom prst="line">
            <a:avLst/>
          </a:prstGeom>
          <a:ln w="76200" cap="rnd">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normAutofit/>
          </a:bodyPr>
          <a:lstStyle>
            <a:lvl1pPr>
              <a:defRPr sz="3200" b="1" cap="small" baseline="0">
                <a:solidFill>
                  <a:srgbClr val="183583"/>
                </a:solidFill>
                <a:latin typeface="Arial Narrow" panose="020B0606020202030204" pitchFamily="34" charset="0"/>
                <a:cs typeface="Arial" pitchFamily="34" charset="0"/>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atin typeface="Verdana" pitchFamily="34" charset="0"/>
              </a:defRPr>
            </a:lvl1pPr>
          </a:lstStyle>
          <a:p>
            <a:pPr>
              <a:defRPr/>
            </a:pPr>
            <a:endParaRPr lang="en-US" dirty="0"/>
          </a:p>
        </p:txBody>
      </p:sp>
      <p:sp>
        <p:nvSpPr>
          <p:cNvPr id="8" name="Footer Placeholder 4"/>
          <p:cNvSpPr>
            <a:spLocks noGrp="1"/>
          </p:cNvSpPr>
          <p:nvPr>
            <p:ph type="ftr" sz="quarter" idx="11"/>
          </p:nvPr>
        </p:nvSpPr>
        <p:spPr>
          <a:xfrm>
            <a:off x="3127375" y="6373813"/>
            <a:ext cx="2895600" cy="365125"/>
          </a:xfrm>
        </p:spPr>
        <p:txBody>
          <a:bodyPr/>
          <a:lstStyle>
            <a:lvl1pPr>
              <a:defRPr>
                <a:latin typeface="Verdana"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Verdana" pitchFamily="34" charset="0"/>
              </a:defRPr>
            </a:lvl1pPr>
          </a:lstStyle>
          <a:p>
            <a:pPr>
              <a:defRPr/>
            </a:pPr>
            <a:fld id="{871295A3-87DF-4806-931D-0325AA7E45B5}" type="slidenum">
              <a:rPr lang="en-US" altLang="en-US"/>
              <a:pPr>
                <a:defRPr/>
              </a:pPr>
              <a:t>‹Nº›</a:t>
            </a:fld>
            <a:endParaRPr lang="en-US" altLang="en-US"/>
          </a:p>
        </p:txBody>
      </p:sp>
    </p:spTree>
    <p:extLst>
      <p:ext uri="{BB962C8B-B14F-4D97-AF65-F5344CB8AC3E}">
        <p14:creationId xmlns="" xmlns:p14="http://schemas.microsoft.com/office/powerpoint/2010/main" val="178123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3" name="Straight Connector 7"/>
          <p:cNvCxnSpPr/>
          <p:nvPr/>
        </p:nvCxnSpPr>
        <p:spPr>
          <a:xfrm rot="10800000">
            <a:off x="304800" y="1295400"/>
            <a:ext cx="8610600" cy="1588"/>
          </a:xfrm>
          <a:prstGeom prst="line">
            <a:avLst/>
          </a:prstGeom>
          <a:ln w="76200" cap="rnd">
            <a:solidFill>
              <a:schemeClr val="accent1">
                <a:lumMod val="50000"/>
              </a:schemeClr>
            </a:solidFill>
          </a:ln>
          <a:effectLst>
            <a:innerShdw>
              <a:srgbClr val="FF0000"/>
            </a:innerShdw>
          </a:effectLst>
        </p:spPr>
        <p:style>
          <a:lnRef idx="1">
            <a:schemeClr val="accent1"/>
          </a:lnRef>
          <a:fillRef idx="0">
            <a:schemeClr val="accent1"/>
          </a:fillRef>
          <a:effectRef idx="0">
            <a:schemeClr val="accent1"/>
          </a:effectRef>
          <a:fontRef idx="minor">
            <a:schemeClr val="tx1"/>
          </a:fontRef>
        </p:style>
      </p:cxnSp>
      <p:cxnSp>
        <p:nvCxnSpPr>
          <p:cNvPr id="4" name="Straight Connector 8"/>
          <p:cNvCxnSpPr/>
          <p:nvPr/>
        </p:nvCxnSpPr>
        <p:spPr>
          <a:xfrm rot="10800000">
            <a:off x="304800" y="1066800"/>
            <a:ext cx="6324600" cy="1588"/>
          </a:xfrm>
          <a:prstGeom prst="line">
            <a:avLst/>
          </a:prstGeom>
          <a:ln w="76200" cap="rnd">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rot="10800000">
            <a:off x="304800" y="838200"/>
            <a:ext cx="5029200" cy="1588"/>
          </a:xfrm>
          <a:prstGeom prst="line">
            <a:avLst/>
          </a:prstGeom>
          <a:ln w="76200" cap="rnd">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normAutofit/>
          </a:bodyPr>
          <a:lstStyle>
            <a:lvl1pPr>
              <a:defRPr sz="3200" b="1" cap="small" baseline="0">
                <a:solidFill>
                  <a:srgbClr val="183583"/>
                </a:solidFill>
                <a:latin typeface="Arial Narrow" panose="020B0606020202030204"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atin typeface="Verdana" pitchFamily="34" charset="0"/>
              </a:defRPr>
            </a:lvl1pPr>
          </a:lstStyle>
          <a:p>
            <a:pPr>
              <a:defRPr/>
            </a:pPr>
            <a:endParaRPr lang="en-US"/>
          </a:p>
        </p:txBody>
      </p:sp>
      <p:sp>
        <p:nvSpPr>
          <p:cNvPr id="7" name="Footer Placeholder 4"/>
          <p:cNvSpPr>
            <a:spLocks noGrp="1"/>
          </p:cNvSpPr>
          <p:nvPr>
            <p:ph type="ftr" sz="quarter" idx="11"/>
          </p:nvPr>
        </p:nvSpPr>
        <p:spPr>
          <a:xfrm>
            <a:off x="3124200" y="6376988"/>
            <a:ext cx="2895600" cy="365125"/>
          </a:xfrm>
        </p:spPr>
        <p:txBody>
          <a:bodyPr/>
          <a:lstStyle>
            <a:lvl1pPr>
              <a:defRPr>
                <a:latin typeface="Verdana"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atin typeface="Verdana" pitchFamily="34" charset="0"/>
              </a:defRPr>
            </a:lvl1pPr>
          </a:lstStyle>
          <a:p>
            <a:pPr>
              <a:defRPr/>
            </a:pPr>
            <a:fld id="{717999A0-B2F3-4FD3-BFCB-BEDDFBCFECA8}" type="slidenum">
              <a:rPr lang="en-US" altLang="en-US"/>
              <a:pPr>
                <a:defRPr/>
              </a:pPr>
              <a:t>‹Nº›</a:t>
            </a:fld>
            <a:endParaRPr lang="en-US" altLang="en-US"/>
          </a:p>
        </p:txBody>
      </p:sp>
    </p:spTree>
    <p:extLst>
      <p:ext uri="{BB962C8B-B14F-4D97-AF65-F5344CB8AC3E}">
        <p14:creationId xmlns="" xmlns:p14="http://schemas.microsoft.com/office/powerpoint/2010/main" val="273742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7"/>
          <p:cNvCxnSpPr/>
          <p:nvPr/>
        </p:nvCxnSpPr>
        <p:spPr>
          <a:xfrm rot="10800000">
            <a:off x="304800" y="990601"/>
            <a:ext cx="8610600" cy="1588"/>
          </a:xfrm>
          <a:prstGeom prst="line">
            <a:avLst/>
          </a:prstGeom>
          <a:ln w="76200" cap="rnd">
            <a:solidFill>
              <a:schemeClr val="accent1">
                <a:lumMod val="75000"/>
              </a:schemeClr>
            </a:solidFill>
          </a:ln>
          <a:effectLst>
            <a:innerShdw>
              <a:srgbClr val="FF0000"/>
            </a:innerShdw>
          </a:effectLst>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p:nvCxnSpPr>
        <p:spPr>
          <a:xfrm rot="10800000">
            <a:off x="304800" y="838200"/>
            <a:ext cx="6324600" cy="1588"/>
          </a:xfrm>
          <a:prstGeom prst="line">
            <a:avLst/>
          </a:prstGeom>
          <a:ln w="76200" cap="rnd">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152400"/>
            <a:ext cx="6324600" cy="639762"/>
          </a:xfrm>
        </p:spPr>
        <p:txBody>
          <a:bodyPr>
            <a:normAutofit/>
          </a:bodyPr>
          <a:lstStyle>
            <a:lvl1pPr algn="l">
              <a:defRPr sz="2400" b="1" i="0" cap="small" baseline="0">
                <a:solidFill>
                  <a:srgbClr val="183583"/>
                </a:solidFill>
                <a:latin typeface="Arial Narrow" panose="020B0606020202030204"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00000"/>
              </a:buClr>
              <a:buFont typeface="Wingdings" pitchFamily="2" charset="2"/>
              <a:buChar char="q"/>
              <a:defRPr sz="2400">
                <a:latin typeface="Arial Narrow" panose="020B0606020202030204" pitchFamily="34" charset="0"/>
                <a:cs typeface="Arial" pitchFamily="34" charset="0"/>
              </a:defRPr>
            </a:lvl1pPr>
            <a:lvl2pPr>
              <a:buClr>
                <a:srgbClr val="C00000"/>
              </a:buClr>
              <a:buFont typeface="Wingdings" pitchFamily="2" charset="2"/>
              <a:buChar char="q"/>
              <a:defRPr sz="2000">
                <a:latin typeface="Arial Narrow" panose="020B0606020202030204" pitchFamily="34" charset="0"/>
                <a:cs typeface="Arial" pitchFamily="34" charset="0"/>
              </a:defRPr>
            </a:lvl2pPr>
            <a:lvl3pPr>
              <a:buClr>
                <a:srgbClr val="C00000"/>
              </a:buClr>
              <a:buFont typeface="Wingdings" pitchFamily="2" charset="2"/>
              <a:buChar char="q"/>
              <a:defRPr sz="1600">
                <a:latin typeface="Arial Narrow" panose="020B0606020202030204" pitchFamily="34" charset="0"/>
                <a:cs typeface="Arial" pitchFamily="34" charset="0"/>
              </a:defRPr>
            </a:lvl3pPr>
            <a:lvl4pPr>
              <a:buClr>
                <a:srgbClr val="C00000"/>
              </a:buClr>
              <a:buFont typeface="Wingdings" pitchFamily="2" charset="2"/>
              <a:buChar char="q"/>
              <a:defRPr sz="1400">
                <a:latin typeface="Arial Narrow" panose="020B0606020202030204" pitchFamily="34" charset="0"/>
                <a:cs typeface="Arial" pitchFamily="34" charset="0"/>
              </a:defRPr>
            </a:lvl4pPr>
            <a:lvl5pPr>
              <a:buClr>
                <a:srgbClr val="C00000"/>
              </a:buClr>
              <a:buFont typeface="Wingdings" pitchFamily="2" charset="2"/>
              <a:buChar char="q"/>
              <a:defRPr sz="1200">
                <a:latin typeface="Arial Narrow" panose="020B060602020203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7053263" y="6515100"/>
            <a:ext cx="2133600" cy="365125"/>
          </a:xfrm>
        </p:spPr>
        <p:txBody>
          <a:bodyPr/>
          <a:lstStyle>
            <a:lvl1pPr>
              <a:defRPr sz="1000">
                <a:latin typeface="Verdana" pitchFamily="34" charset="0"/>
              </a:defRPr>
            </a:lvl1pPr>
          </a:lstStyle>
          <a:p>
            <a:pPr>
              <a:defRPr/>
            </a:pPr>
            <a:fld id="{08A45E5B-0DA7-492C-AC82-672BB9E078AA}" type="slidenum">
              <a:rPr lang="en-US" altLang="en-US" smtClean="0"/>
              <a:pPr>
                <a:defRPr/>
              </a:pPr>
              <a:t>‹Nº›</a:t>
            </a:fld>
            <a:endParaRPr lang="en-US" altLang="en-US" dirty="0"/>
          </a:p>
        </p:txBody>
      </p:sp>
    </p:spTree>
    <p:extLst>
      <p:ext uri="{BB962C8B-B14F-4D97-AF65-F5344CB8AC3E}">
        <p14:creationId xmlns="" xmlns:p14="http://schemas.microsoft.com/office/powerpoint/2010/main" val="22036940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bg1"/>
            </a:gs>
            <a:gs pos="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7E14DB47-BFE0-47F4-92BD-51BC9EEFC74C}" type="slidenum">
              <a:rPr lang="en-US" altLang="en-US"/>
              <a:pPr>
                <a:defRPr/>
              </a:pPr>
              <a:t>‹Nº›</a:t>
            </a:fld>
            <a:endParaRPr lang="en-US" altLang="en-US"/>
          </a:p>
        </p:txBody>
      </p:sp>
      <p:sp>
        <p:nvSpPr>
          <p:cNvPr id="10" name="TextBox 9"/>
          <p:cNvSpPr txBox="1">
            <a:spLocks noChangeArrowheads="1"/>
          </p:cNvSpPr>
          <p:nvPr userDrawn="1"/>
        </p:nvSpPr>
        <p:spPr bwMode="auto">
          <a:xfrm>
            <a:off x="3924300" y="6353175"/>
            <a:ext cx="1301750" cy="274638"/>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200" i="1" smtClean="0">
                <a:solidFill>
                  <a:schemeClr val="accent2"/>
                </a:solidFill>
              </a:rPr>
              <a:t>CONFIDENTIAL</a:t>
            </a:r>
          </a:p>
        </p:txBody>
      </p:sp>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chart" Target="../charts/chart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chart" Target="../charts/char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chart" Target="../charts/chart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3.xml"/><Relationship Id="rId48" Type="http://schemas.openxmlformats.org/officeDocument/2006/relationships/chart" Target="../charts/chart4.xml"/></Relationships>
</file>

<file path=ppt/slides/_rels/slide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chart" Target="../charts/chart5.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chart" Target="../charts/chart8.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notesSlide" Target="../notesSlides/notesSlide3.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chart" Target="../charts/chart7.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slideLayout" Target="../slideLayouts/slideLayout3.xml"/><Relationship Id="rId40" Type="http://schemas.openxmlformats.org/officeDocument/2006/relationships/chart" Target="../charts/chart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5" descr="portada_fondo.jpg"/>
          <p:cNvPicPr>
            <a:picLocks noChangeAspect="1"/>
          </p:cNvPicPr>
          <p:nvPr/>
        </p:nvPicPr>
        <p:blipFill rotWithShape="1">
          <a:blip r:embed="rId3" cstate="email">
            <a:duotone>
              <a:schemeClr val="accent1">
                <a:shade val="45000"/>
                <a:satMod val="135000"/>
              </a:schemeClr>
              <a:prstClr val="white"/>
            </a:duotone>
            <a:lum bright="43000" contrast="-38000"/>
            <a:extLst/>
          </a:blip>
          <a:srcRect/>
          <a:stretch/>
        </p:blipFill>
        <p:spPr bwMode="auto">
          <a:xfrm>
            <a:off x="704821" y="1150521"/>
            <a:ext cx="7734359" cy="4398917"/>
          </a:xfrm>
          <a:prstGeom prst="ellipse">
            <a:avLst/>
          </a:prstGeom>
          <a:ln>
            <a:noFill/>
          </a:ln>
          <a:effectLst>
            <a:softEdge rad="112500"/>
          </a:effectLst>
          <a:extLst/>
        </p:spPr>
      </p:pic>
      <p:sp>
        <p:nvSpPr>
          <p:cNvPr id="23" name="Rectangle 1"/>
          <p:cNvSpPr>
            <a:spLocks noChangeArrowheads="1"/>
          </p:cNvSpPr>
          <p:nvPr/>
        </p:nvSpPr>
        <p:spPr bwMode="auto">
          <a:xfrm>
            <a:off x="116331" y="6180999"/>
            <a:ext cx="8908297" cy="338554"/>
          </a:xfrm>
          <a:prstGeom prst="rect">
            <a:avLst/>
          </a:prstGeom>
          <a:no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600" b="1" dirty="0" smtClean="0">
                <a:solidFill>
                  <a:schemeClr val="accent1">
                    <a:lumMod val="50000"/>
                  </a:schemeClr>
                </a:solidFill>
                <a:latin typeface="+mj-lt"/>
              </a:rPr>
              <a:t>OCTUBRE, 2014</a:t>
            </a:r>
          </a:p>
        </p:txBody>
      </p:sp>
      <p:sp>
        <p:nvSpPr>
          <p:cNvPr id="24" name="Title 1"/>
          <p:cNvSpPr txBox="1">
            <a:spLocks/>
          </p:cNvSpPr>
          <p:nvPr/>
        </p:nvSpPr>
        <p:spPr bwMode="auto">
          <a:xfrm>
            <a:off x="116331" y="2802577"/>
            <a:ext cx="8911339" cy="119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altLang="en-US" sz="2800" b="1" i="0" u="none" strike="noStrike" kern="1200" cap="none" spc="0" normalizeH="0" baseline="0" noProof="0" dirty="0" smtClean="0">
                <a:ln>
                  <a:noFill/>
                </a:ln>
                <a:solidFill>
                  <a:schemeClr val="accent1">
                    <a:lumMod val="50000"/>
                  </a:schemeClr>
                </a:solidFill>
                <a:effectLst/>
                <a:uLnTx/>
                <a:uFillTx/>
                <a:latin typeface="Calibri" pitchFamily="34" charset="0"/>
                <a:ea typeface="+mj-ea"/>
                <a:cs typeface="Arial" charset="0"/>
              </a:rPr>
              <a:t>NUEVO AEROPUERTO INTERNACIONAL </a:t>
            </a:r>
            <a:br>
              <a:rPr kumimoji="0" lang="es-MX" altLang="en-US" sz="2800" b="1" i="0" u="none" strike="noStrike" kern="1200" cap="none" spc="0" normalizeH="0" baseline="0" noProof="0" dirty="0" smtClean="0">
                <a:ln>
                  <a:noFill/>
                </a:ln>
                <a:solidFill>
                  <a:schemeClr val="accent1">
                    <a:lumMod val="50000"/>
                  </a:schemeClr>
                </a:solidFill>
                <a:effectLst/>
                <a:uLnTx/>
                <a:uFillTx/>
                <a:latin typeface="Calibri" pitchFamily="34" charset="0"/>
                <a:ea typeface="+mj-ea"/>
                <a:cs typeface="Arial" charset="0"/>
              </a:rPr>
            </a:br>
            <a:r>
              <a:rPr kumimoji="0" lang="es-MX" altLang="en-US" sz="2800" b="1" i="0" u="none" strike="noStrike" kern="1200" cap="none" spc="0" normalizeH="0" baseline="0" noProof="0" dirty="0" smtClean="0">
                <a:ln>
                  <a:noFill/>
                </a:ln>
                <a:solidFill>
                  <a:schemeClr val="accent1">
                    <a:lumMod val="50000"/>
                  </a:schemeClr>
                </a:solidFill>
                <a:effectLst/>
                <a:uLnTx/>
                <a:uFillTx/>
                <a:latin typeface="Calibri" pitchFamily="34" charset="0"/>
                <a:ea typeface="+mj-ea"/>
                <a:cs typeface="Arial" charset="0"/>
              </a:rPr>
              <a:t>DE LA CIUDAD DE MÉXICO</a:t>
            </a:r>
            <a:endParaRPr kumimoji="0" lang="en-US" altLang="en-US" sz="2800" b="1" i="0" u="none" strike="noStrike" kern="1200" cap="none" spc="0" normalizeH="0" baseline="0" noProof="0" dirty="0" smtClean="0">
              <a:ln>
                <a:noFill/>
              </a:ln>
              <a:solidFill>
                <a:schemeClr val="accent1">
                  <a:lumMod val="50000"/>
                </a:schemeClr>
              </a:solidFill>
              <a:effectLst/>
              <a:uLnTx/>
              <a:uFillTx/>
              <a:latin typeface="Calibri" pitchFamily="34" charset="0"/>
              <a:ea typeface="+mj-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04800" y="152400"/>
            <a:ext cx="8262938" cy="639763"/>
          </a:xfrm>
        </p:spPr>
        <p:txBody>
          <a:bodyPr>
            <a:normAutofit fontScale="90000"/>
          </a:bodyPr>
          <a:lstStyle/>
          <a:p>
            <a:pPr>
              <a:defRPr/>
            </a:pPr>
            <a:r>
              <a:rPr lang="es-MX" sz="2700" dirty="0" smtClean="0">
                <a:latin typeface="Calibri" panose="020F0502020204030204" pitchFamily="34" charset="0"/>
              </a:rPr>
              <a:t>Arreglo General</a:t>
            </a:r>
            <a:r>
              <a:rPr lang="es-MX" dirty="0" smtClean="0">
                <a:latin typeface="Calibri" panose="020F0502020204030204" pitchFamily="34" charset="0"/>
              </a:rPr>
              <a:t/>
            </a:r>
            <a:br>
              <a:rPr lang="es-MX" dirty="0" smtClean="0">
                <a:latin typeface="Calibri" panose="020F0502020204030204" pitchFamily="34" charset="0"/>
              </a:rPr>
            </a:br>
            <a:r>
              <a:rPr lang="es-MX" sz="2000" dirty="0" smtClean="0">
                <a:latin typeface="Calibri" panose="020F0502020204030204" pitchFamily="34" charset="0"/>
              </a:rPr>
              <a:t>Fases 1 y 4</a:t>
            </a:r>
            <a:endParaRPr lang="es-MX" sz="2000" dirty="0">
              <a:latin typeface="Calibri" panose="020F0502020204030204" pitchFamily="34" charset="0"/>
            </a:endParaRPr>
          </a:p>
        </p:txBody>
      </p:sp>
      <p:pic>
        <p:nvPicPr>
          <p:cNvPr id="16" name="Picture 1"/>
          <p:cNvPicPr>
            <a:picLocks noChangeAspect="1" noChangeArrowheads="1"/>
          </p:cNvPicPr>
          <p:nvPr/>
        </p:nvPicPr>
        <p:blipFill>
          <a:blip r:embed="rId3"/>
          <a:srcRect/>
          <a:stretch>
            <a:fillRect/>
          </a:stretch>
        </p:blipFill>
        <p:spPr bwMode="auto">
          <a:xfrm>
            <a:off x="682752" y="1531200"/>
            <a:ext cx="3878625" cy="4707264"/>
          </a:xfrm>
          <a:prstGeom prst="rect">
            <a:avLst/>
          </a:prstGeom>
          <a:ln>
            <a:noFill/>
          </a:ln>
          <a:effectLst>
            <a:outerShdw blurRad="292100" dist="139700" dir="2700000" algn="tl" rotWithShape="0">
              <a:srgbClr val="333333">
                <a:alpha val="65000"/>
              </a:srgbClr>
            </a:outerShdw>
          </a:effectLst>
        </p:spPr>
      </p:pic>
      <p:pic>
        <p:nvPicPr>
          <p:cNvPr id="17" name="Picture 3"/>
          <p:cNvPicPr>
            <a:picLocks noChangeAspect="1" noChangeArrowheads="1"/>
          </p:cNvPicPr>
          <p:nvPr/>
        </p:nvPicPr>
        <p:blipFill>
          <a:blip r:embed="rId4"/>
          <a:srcRect/>
          <a:stretch>
            <a:fillRect/>
          </a:stretch>
        </p:blipFill>
        <p:spPr bwMode="auto">
          <a:xfrm>
            <a:off x="4949379" y="1521892"/>
            <a:ext cx="3618359" cy="4726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62938" cy="639763"/>
          </a:xfrm>
        </p:spPr>
        <p:txBody>
          <a:bodyPr>
            <a:normAutofit fontScale="90000"/>
          </a:bodyPr>
          <a:lstStyle/>
          <a:p>
            <a:pPr>
              <a:defRPr/>
            </a:pPr>
            <a:r>
              <a:rPr lang="es-MX" sz="2700" dirty="0" smtClean="0">
                <a:latin typeface="Calibri" panose="020F0502020204030204" pitchFamily="34" charset="0"/>
              </a:rPr>
              <a:t>Sistema Ambiental Regional</a:t>
            </a:r>
            <a:r>
              <a:rPr lang="es-MX" dirty="0" smtClean="0">
                <a:latin typeface="Calibri" panose="020F0502020204030204" pitchFamily="34" charset="0"/>
              </a:rPr>
              <a:t/>
            </a:r>
            <a:br>
              <a:rPr lang="es-MX" dirty="0" smtClean="0">
                <a:latin typeface="Calibri" panose="020F0502020204030204" pitchFamily="34" charset="0"/>
              </a:rPr>
            </a:br>
            <a:r>
              <a:rPr lang="es-MX" sz="2000" dirty="0" smtClean="0">
                <a:latin typeface="Calibri" panose="020F0502020204030204" pitchFamily="34" charset="0"/>
              </a:rPr>
              <a:t>Integración</a:t>
            </a:r>
            <a:endParaRPr lang="es-MX" sz="2000" dirty="0">
              <a:latin typeface="Calibri" panose="020F0502020204030204" pitchFamily="34" charset="0"/>
            </a:endParaRPr>
          </a:p>
        </p:txBody>
      </p:sp>
      <p:sp>
        <p:nvSpPr>
          <p:cNvPr id="8" name="7 Rectángulo"/>
          <p:cNvSpPr/>
          <p:nvPr/>
        </p:nvSpPr>
        <p:spPr>
          <a:xfrm>
            <a:off x="73152" y="4939195"/>
            <a:ext cx="1840992"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1300" dirty="0" smtClean="0">
                <a:latin typeface="Arial Narrow" pitchFamily="34" charset="0"/>
              </a:rPr>
              <a:t>SAR: 953,570 ha </a:t>
            </a:r>
          </a:p>
          <a:p>
            <a:pPr algn="just"/>
            <a:endParaRPr lang="es-MX" sz="1300" dirty="0" smtClean="0">
              <a:latin typeface="Arial Narrow" pitchFamily="34" charset="0"/>
            </a:endParaRPr>
          </a:p>
          <a:p>
            <a:pPr algn="just"/>
            <a:r>
              <a:rPr lang="es-MX" sz="1300" dirty="0" smtClean="0">
                <a:latin typeface="Arial Narrow" pitchFamily="34" charset="0"/>
              </a:rPr>
              <a:t>Poligonal del Proyecto: 4,431 ha</a:t>
            </a:r>
          </a:p>
          <a:p>
            <a:pPr algn="just"/>
            <a:endParaRPr lang="es-MX" sz="1300" dirty="0" smtClean="0">
              <a:latin typeface="Arial Narrow" pitchFamily="34" charset="0"/>
            </a:endParaRPr>
          </a:p>
          <a:p>
            <a:pPr algn="just"/>
            <a:r>
              <a:rPr lang="es-MX" sz="1300" dirty="0" smtClean="0">
                <a:latin typeface="Arial Narrow" pitchFamily="34" charset="0"/>
              </a:rPr>
              <a:t>El SAR es 215 veces más grande que el área del Proyecto.</a:t>
            </a:r>
          </a:p>
        </p:txBody>
      </p:sp>
      <p:pic>
        <p:nvPicPr>
          <p:cNvPr id="4098" name="Picture 2"/>
          <p:cNvPicPr>
            <a:picLocks noChangeAspect="1" noChangeArrowheads="1"/>
          </p:cNvPicPr>
          <p:nvPr/>
        </p:nvPicPr>
        <p:blipFill>
          <a:blip r:embed="rId3"/>
          <a:srcRect/>
          <a:stretch>
            <a:fillRect/>
          </a:stretch>
        </p:blipFill>
        <p:spPr bwMode="auto">
          <a:xfrm>
            <a:off x="2119374" y="1097941"/>
            <a:ext cx="6686550" cy="5534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152400"/>
            <a:ext cx="8262938" cy="639763"/>
          </a:xfrm>
        </p:spPr>
        <p:txBody>
          <a:bodyPr>
            <a:normAutofit fontScale="90000"/>
          </a:bodyPr>
          <a:lstStyle/>
          <a:p>
            <a:pPr>
              <a:defRPr/>
            </a:pPr>
            <a:r>
              <a:rPr lang="es-MX" sz="2700" dirty="0" smtClean="0">
                <a:latin typeface="Calibri" panose="020F0502020204030204" pitchFamily="34" charset="0"/>
              </a:rPr>
              <a:t>Sistema Biótico</a:t>
            </a:r>
            <a:r>
              <a:rPr lang="es-MX" dirty="0" smtClean="0">
                <a:latin typeface="Calibri" panose="020F0502020204030204" pitchFamily="34" charset="0"/>
              </a:rPr>
              <a:t/>
            </a:r>
            <a:br>
              <a:rPr lang="es-MX" dirty="0" smtClean="0">
                <a:latin typeface="Calibri" panose="020F0502020204030204" pitchFamily="34" charset="0"/>
              </a:rPr>
            </a:br>
            <a:r>
              <a:rPr lang="es-MX" sz="2000" dirty="0" smtClean="0">
                <a:latin typeface="Calibri" panose="020F0502020204030204" pitchFamily="34" charset="0"/>
              </a:rPr>
              <a:t>Fauna (</a:t>
            </a:r>
            <a:r>
              <a:rPr lang="es-MX" sz="2000" dirty="0" err="1" smtClean="0">
                <a:latin typeface="Calibri" panose="020F0502020204030204" pitchFamily="34" charset="0"/>
              </a:rPr>
              <a:t>Ornitofauna</a:t>
            </a:r>
            <a:r>
              <a:rPr lang="es-MX" sz="2000" dirty="0" smtClean="0">
                <a:latin typeface="Calibri" panose="020F0502020204030204" pitchFamily="34" charset="0"/>
              </a:rPr>
              <a:t>)-Resultados Trabajo de Campo</a:t>
            </a:r>
            <a:endParaRPr lang="es-MX" sz="2000" dirty="0">
              <a:latin typeface="Calibri" panose="020F0502020204030204" pitchFamily="34" charset="0"/>
            </a:endParaRPr>
          </a:p>
        </p:txBody>
      </p:sp>
      <p:sp>
        <p:nvSpPr>
          <p:cNvPr id="11" name="Rectangle 1"/>
          <p:cNvSpPr>
            <a:spLocks noChangeArrowheads="1"/>
          </p:cNvSpPr>
          <p:nvPr/>
        </p:nvSpPr>
        <p:spPr bwMode="auto">
          <a:xfrm>
            <a:off x="292100" y="4059887"/>
            <a:ext cx="4680000" cy="116955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177800" indent="-177800" algn="just">
              <a:buFont typeface="Wingdings" pitchFamily="2" charset="2"/>
              <a:buChar char="ü"/>
            </a:pPr>
            <a:r>
              <a:rPr lang="es-MX" sz="1400" dirty="0" smtClean="0">
                <a:latin typeface="Arial Narrow" pitchFamily="34" charset="0"/>
              </a:rPr>
              <a:t>Albergó un máximo de 26,420 aves totales, lo que representó el 39% del total de individuos contabilizados (65,594 individuos totales) en el conteo realizado a finales de noviembre del 2013.</a:t>
            </a:r>
          </a:p>
          <a:p>
            <a:pPr marL="177800" indent="-177800" algn="just">
              <a:buFont typeface="Wingdings" pitchFamily="2" charset="2"/>
              <a:buChar char="ü"/>
            </a:pPr>
            <a:r>
              <a:rPr kumimoji="0" lang="es-MX"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El </a:t>
            </a:r>
            <a:r>
              <a:rPr lang="es-MX" sz="1400" dirty="0" smtClean="0">
                <a:latin typeface="Arial Narrow" pitchFamily="34" charset="0"/>
              </a:rPr>
              <a:t>97% fueron patos y de este porcentaje, el 84% correspondieron a </a:t>
            </a:r>
            <a:r>
              <a:rPr lang="es-MX" sz="1400" i="1" dirty="0" err="1" smtClean="0">
                <a:latin typeface="Arial Narrow" pitchFamily="34" charset="0"/>
              </a:rPr>
              <a:t>Anas</a:t>
            </a:r>
            <a:r>
              <a:rPr lang="es-MX" sz="1400" i="1" dirty="0" smtClean="0">
                <a:latin typeface="Arial Narrow" pitchFamily="34" charset="0"/>
              </a:rPr>
              <a:t> </a:t>
            </a:r>
            <a:r>
              <a:rPr lang="es-MX" sz="1400" i="1" dirty="0" err="1" smtClean="0">
                <a:latin typeface="Arial Narrow" pitchFamily="34" charset="0"/>
              </a:rPr>
              <a:t>clypeata</a:t>
            </a:r>
            <a:r>
              <a:rPr lang="es-MX" sz="1400" dirty="0" smtClean="0">
                <a:latin typeface="Arial Narrow" pitchFamily="34" charset="0"/>
              </a:rPr>
              <a:t> (pato cucharón).</a:t>
            </a:r>
            <a:endParaRPr kumimoji="0" lang="es-MX"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endParaRPr>
          </a:p>
        </p:txBody>
      </p:sp>
      <p:sp>
        <p:nvSpPr>
          <p:cNvPr id="12" name="Rectangle 1"/>
          <p:cNvSpPr>
            <a:spLocks noChangeArrowheads="1"/>
          </p:cNvSpPr>
          <p:nvPr/>
        </p:nvSpPr>
        <p:spPr bwMode="auto">
          <a:xfrm>
            <a:off x="292100" y="3694584"/>
            <a:ext cx="3340100" cy="414156"/>
          </a:xfrm>
          <a:prstGeom prst="round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s-MX"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Lago Nabor</a:t>
            </a:r>
            <a:r>
              <a:rPr kumimoji="0" lang="es-MX" sz="1400" b="1" i="0" u="none" strike="noStrike" cap="none" normalizeH="0" dirty="0" smtClean="0">
                <a:ln>
                  <a:noFill/>
                </a:ln>
                <a:solidFill>
                  <a:schemeClr val="bg1"/>
                </a:solidFill>
                <a:effectLst/>
                <a:latin typeface="Arial Narrow" pitchFamily="34" charset="0"/>
                <a:ea typeface="Calibri" pitchFamily="34" charset="0"/>
                <a:cs typeface="Times New Roman" pitchFamily="18" charset="0"/>
              </a:rPr>
              <a:t> Carrillo (mayor abundancia)</a:t>
            </a:r>
            <a:endParaRPr kumimoji="0" lang="es-MX"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endParaRPr>
          </a:p>
        </p:txBody>
      </p:sp>
      <p:sp>
        <p:nvSpPr>
          <p:cNvPr id="13" name="Rectangle 1"/>
          <p:cNvSpPr>
            <a:spLocks noChangeArrowheads="1"/>
          </p:cNvSpPr>
          <p:nvPr/>
        </p:nvSpPr>
        <p:spPr bwMode="auto">
          <a:xfrm>
            <a:off x="292100" y="1495492"/>
            <a:ext cx="4813974" cy="2031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s-MX" sz="1400" dirty="0" smtClean="0">
                <a:latin typeface="Arial Narrow" pitchFamily="34" charset="0"/>
              </a:rPr>
              <a:t>Se realizaron cinco conteos de aves en 11 sitios representativos del Ex-Lago de Texcoco: </a:t>
            </a:r>
          </a:p>
          <a:p>
            <a:pPr algn="just"/>
            <a:endParaRPr lang="es-MX" sz="1400" dirty="0" smtClean="0">
              <a:latin typeface="Arial Narrow" pitchFamily="34" charset="0"/>
            </a:endParaRPr>
          </a:p>
          <a:p>
            <a:pPr marL="177800" indent="-177800" algn="just">
              <a:buFont typeface="Wingdings" pitchFamily="2" charset="2"/>
              <a:buChar char="ü"/>
            </a:pPr>
            <a:r>
              <a:rPr lang="es-MX" sz="1400" dirty="0" smtClean="0">
                <a:latin typeface="Arial Narrow" pitchFamily="34" charset="0"/>
              </a:rPr>
              <a:t>Los conteos en campo arrojaron un total de 74 especies de aves, tanto acuáticas como terrestres.</a:t>
            </a:r>
          </a:p>
          <a:p>
            <a:pPr marL="177800" indent="-177800" algn="just">
              <a:buFont typeface="Wingdings" pitchFamily="2" charset="2"/>
              <a:buChar char="ü"/>
            </a:pPr>
            <a:r>
              <a:rPr lang="es-MX" sz="1400" dirty="0" smtClean="0">
                <a:latin typeface="Arial Narrow" pitchFamily="34" charset="0"/>
              </a:rPr>
              <a:t> Las especies más abundantes fueron los patos </a:t>
            </a:r>
            <a:r>
              <a:rPr lang="es-MX" sz="1400" i="1" dirty="0" err="1" smtClean="0">
                <a:latin typeface="Arial Narrow" pitchFamily="34" charset="0"/>
              </a:rPr>
              <a:t>Anas</a:t>
            </a:r>
            <a:r>
              <a:rPr lang="es-MX" sz="1400" i="1" dirty="0" smtClean="0">
                <a:latin typeface="Arial Narrow" pitchFamily="34" charset="0"/>
              </a:rPr>
              <a:t> </a:t>
            </a:r>
            <a:r>
              <a:rPr lang="es-MX" sz="1400" i="1" dirty="0" err="1" smtClean="0">
                <a:latin typeface="Arial Narrow" pitchFamily="34" charset="0"/>
              </a:rPr>
              <a:t>clypeata</a:t>
            </a:r>
            <a:r>
              <a:rPr lang="es-MX" sz="1400" dirty="0" smtClean="0">
                <a:latin typeface="Arial Narrow" pitchFamily="34" charset="0"/>
              </a:rPr>
              <a:t> (pato cucharón) y </a:t>
            </a:r>
            <a:r>
              <a:rPr lang="es-MX" sz="1400" i="1" dirty="0" err="1" smtClean="0">
                <a:latin typeface="Arial Narrow" pitchFamily="34" charset="0"/>
              </a:rPr>
              <a:t>Oxyura</a:t>
            </a:r>
            <a:r>
              <a:rPr lang="es-MX" sz="1400" i="1" dirty="0" smtClean="0">
                <a:latin typeface="Arial Narrow" pitchFamily="34" charset="0"/>
              </a:rPr>
              <a:t> </a:t>
            </a:r>
            <a:r>
              <a:rPr lang="es-MX" sz="1400" i="1" dirty="0" err="1" smtClean="0">
                <a:latin typeface="Arial Narrow" pitchFamily="34" charset="0"/>
              </a:rPr>
              <a:t>jamaicensis</a:t>
            </a:r>
            <a:r>
              <a:rPr lang="es-MX" sz="1400" dirty="0" smtClean="0">
                <a:latin typeface="Arial Narrow" pitchFamily="34" charset="0"/>
              </a:rPr>
              <a:t> (pato tepalcate) y en general el grupo de los patos con más del 87% del total de los individuos encontrados junto con las aves playeras (5.4% del total). </a:t>
            </a:r>
          </a:p>
        </p:txBody>
      </p:sp>
      <p:sp>
        <p:nvSpPr>
          <p:cNvPr id="14" name="Rectangle 1"/>
          <p:cNvSpPr>
            <a:spLocks noChangeArrowheads="1"/>
          </p:cNvSpPr>
          <p:nvPr/>
        </p:nvSpPr>
        <p:spPr bwMode="auto">
          <a:xfrm>
            <a:off x="292100" y="1146373"/>
            <a:ext cx="3340100" cy="414156"/>
          </a:xfrm>
          <a:prstGeom prst="round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s-MX"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Noviembre del 2013 a enero del 2014</a:t>
            </a:r>
          </a:p>
        </p:txBody>
      </p:sp>
      <p:pic>
        <p:nvPicPr>
          <p:cNvPr id="2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4608820" y="5536976"/>
            <a:ext cx="2002690" cy="1368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500" y="5536976"/>
            <a:ext cx="2223961" cy="1368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649" y="5536976"/>
            <a:ext cx="2136492" cy="1368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6" cstate="print">
            <a:extLst>
              <a:ext uri="{BEBA8EAE-BF5A-486C-A8C5-ECC9F3942E4B}">
                <a14:imgProps xmlns="" xmlns:a14="http://schemas.microsoft.com/office/drawing/2010/main">
                  <a14:imgLayer>
                    <a14:imgEffect>
                      <a14:colorTemperature colorTemp="53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6728870" y="5536976"/>
            <a:ext cx="2361971" cy="1368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73505" y="1450161"/>
            <a:ext cx="3717169" cy="241690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152400"/>
            <a:ext cx="8262938" cy="639763"/>
          </a:xfrm>
        </p:spPr>
        <p:txBody>
          <a:bodyPr>
            <a:normAutofit fontScale="90000"/>
          </a:bodyPr>
          <a:lstStyle/>
          <a:p>
            <a:pPr>
              <a:defRPr/>
            </a:pPr>
            <a:r>
              <a:rPr lang="es-MX" sz="2700" dirty="0" smtClean="0">
                <a:latin typeface="Calibri" panose="020F0502020204030204" pitchFamily="34" charset="0"/>
              </a:rPr>
              <a:t>Sistema Biótico</a:t>
            </a:r>
            <a:r>
              <a:rPr lang="es-MX" dirty="0" smtClean="0">
                <a:latin typeface="Calibri" panose="020F0502020204030204" pitchFamily="34" charset="0"/>
              </a:rPr>
              <a:t/>
            </a:r>
            <a:br>
              <a:rPr lang="es-MX" dirty="0" smtClean="0">
                <a:latin typeface="Calibri" panose="020F0502020204030204" pitchFamily="34" charset="0"/>
              </a:rPr>
            </a:br>
            <a:r>
              <a:rPr lang="es-MX" sz="2000" dirty="0" smtClean="0">
                <a:latin typeface="Calibri" panose="020F0502020204030204" pitchFamily="34" charset="0"/>
              </a:rPr>
              <a:t>Fauna (</a:t>
            </a:r>
            <a:r>
              <a:rPr lang="es-MX" sz="2000" dirty="0" err="1" smtClean="0">
                <a:latin typeface="Calibri" panose="020F0502020204030204" pitchFamily="34" charset="0"/>
              </a:rPr>
              <a:t>Ornitofauna</a:t>
            </a:r>
            <a:r>
              <a:rPr lang="es-MX" sz="2000" dirty="0" smtClean="0">
                <a:latin typeface="Calibri" panose="020F0502020204030204" pitchFamily="34" charset="0"/>
              </a:rPr>
              <a:t>)-Aves Acuáticas y humedales</a:t>
            </a:r>
            <a:endParaRPr lang="es-MX" sz="2000" dirty="0">
              <a:latin typeface="Calibri" panose="020F0502020204030204" pitchFamily="34" charset="0"/>
            </a:endParaRPr>
          </a:p>
        </p:txBody>
      </p:sp>
      <p:sp>
        <p:nvSpPr>
          <p:cNvPr id="6" name="Rectangle 1"/>
          <p:cNvSpPr>
            <a:spLocks noChangeArrowheads="1"/>
          </p:cNvSpPr>
          <p:nvPr/>
        </p:nvSpPr>
        <p:spPr bwMode="auto">
          <a:xfrm>
            <a:off x="1478471" y="1228901"/>
            <a:ext cx="6217883"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s-MX" sz="1400" dirty="0" smtClean="0">
                <a:latin typeface="Arial Narrow" pitchFamily="34" charset="0"/>
              </a:rPr>
              <a:t>Existe una variedad de aves acuáticas, residentes y migratorias, que requieren características particulares de hábitat, tal es el caso de la profundidad del cuerpo de agua</a:t>
            </a:r>
            <a:endParaRPr lang="es-MX" sz="1400" dirty="0">
              <a:latin typeface="Arial Narrow" pitchFamily="34" charset="0"/>
            </a:endParaRPr>
          </a:p>
        </p:txBody>
      </p:sp>
      <p:grpSp>
        <p:nvGrpSpPr>
          <p:cNvPr id="8" name="7 Grupo"/>
          <p:cNvGrpSpPr/>
          <p:nvPr/>
        </p:nvGrpSpPr>
        <p:grpSpPr>
          <a:xfrm>
            <a:off x="607087" y="2063435"/>
            <a:ext cx="7960651" cy="4369777"/>
            <a:chOff x="607087" y="2145323"/>
            <a:chExt cx="7960651" cy="4369777"/>
          </a:xfrm>
        </p:grpSpPr>
        <p:pic>
          <p:nvPicPr>
            <p:cNvPr id="9" name="Picture 2"/>
            <p:cNvPicPr>
              <a:picLocks noChangeAspect="1" noChangeArrowheads="1"/>
            </p:cNvPicPr>
            <p:nvPr/>
          </p:nvPicPr>
          <p:blipFill>
            <a:blip r:embed="rId3"/>
            <a:srcRect/>
            <a:stretch>
              <a:fillRect/>
            </a:stretch>
          </p:blipFill>
          <p:spPr bwMode="auto">
            <a:xfrm>
              <a:off x="607087" y="2145323"/>
              <a:ext cx="7960651" cy="4369777"/>
            </a:xfrm>
            <a:prstGeom prst="rect">
              <a:avLst/>
            </a:prstGeom>
            <a:noFill/>
            <a:ln w="19050">
              <a:solidFill>
                <a:schemeClr val="accent5"/>
              </a:solidFill>
              <a:miter lim="800000"/>
              <a:headEnd/>
              <a:tailEnd/>
            </a:ln>
            <a:effectLst/>
          </p:spPr>
        </p:pic>
        <p:sp>
          <p:nvSpPr>
            <p:cNvPr id="11" name="10 Rectángulo"/>
            <p:cNvSpPr/>
            <p:nvPr/>
          </p:nvSpPr>
          <p:spPr>
            <a:xfrm>
              <a:off x="634382" y="5936776"/>
              <a:ext cx="1931397" cy="564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262938" cy="639763"/>
          </a:xfrm>
        </p:spPr>
        <p:txBody>
          <a:bodyPr>
            <a:normAutofit fontScale="90000"/>
          </a:bodyPr>
          <a:lstStyle/>
          <a:p>
            <a:pPr>
              <a:defRPr/>
            </a:pPr>
            <a:r>
              <a:rPr lang="es-MX" sz="2700" dirty="0" smtClean="0">
                <a:latin typeface="Calibri" panose="020F0502020204030204" pitchFamily="34" charset="0"/>
              </a:rPr>
              <a:t>Plan de Manejo Ambiental</a:t>
            </a:r>
            <a:r>
              <a:rPr lang="es-MX" dirty="0" smtClean="0">
                <a:latin typeface="Calibri" panose="020F0502020204030204" pitchFamily="34" charset="0"/>
              </a:rPr>
              <a:t/>
            </a:r>
            <a:br>
              <a:rPr lang="es-MX" dirty="0" smtClean="0">
                <a:latin typeface="Calibri" panose="020F0502020204030204" pitchFamily="34" charset="0"/>
              </a:rPr>
            </a:br>
            <a:r>
              <a:rPr lang="es-MX" sz="2000" dirty="0" smtClean="0">
                <a:latin typeface="Calibri" panose="020F0502020204030204" pitchFamily="34" charset="0"/>
              </a:rPr>
              <a:t>Objetivos</a:t>
            </a:r>
            <a:endParaRPr lang="es-MX" sz="2000" dirty="0">
              <a:latin typeface="Calibri" panose="020F0502020204030204" pitchFamily="34" charset="0"/>
            </a:endParaRPr>
          </a:p>
        </p:txBody>
      </p:sp>
      <p:grpSp>
        <p:nvGrpSpPr>
          <p:cNvPr id="13" name="12 Grupo"/>
          <p:cNvGrpSpPr/>
          <p:nvPr/>
        </p:nvGrpSpPr>
        <p:grpSpPr>
          <a:xfrm>
            <a:off x="455436" y="1221994"/>
            <a:ext cx="8235409" cy="5251634"/>
            <a:chOff x="455436" y="1221994"/>
            <a:chExt cx="8235409" cy="5251634"/>
          </a:xfrm>
        </p:grpSpPr>
        <p:sp>
          <p:nvSpPr>
            <p:cNvPr id="7" name="Rectangle 6"/>
            <p:cNvSpPr txBox="1"/>
            <p:nvPr/>
          </p:nvSpPr>
          <p:spPr>
            <a:xfrm>
              <a:off x="455436" y="1221994"/>
              <a:ext cx="944486" cy="1909566"/>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Objetivos Generales</a:t>
              </a:r>
              <a:endParaRPr lang="es-ES_tradnl" sz="1300" b="1" dirty="0">
                <a:solidFill>
                  <a:schemeClr val="bg1"/>
                </a:solidFill>
                <a:latin typeface="Arial Narrow" pitchFamily="34" charset="0"/>
              </a:endParaRPr>
            </a:p>
          </p:txBody>
        </p:sp>
        <p:sp>
          <p:nvSpPr>
            <p:cNvPr id="9" name="Rectangle 6"/>
            <p:cNvSpPr txBox="1"/>
            <p:nvPr/>
          </p:nvSpPr>
          <p:spPr>
            <a:xfrm>
              <a:off x="455436" y="3204388"/>
              <a:ext cx="944486" cy="3269240"/>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Objetivos particulares</a:t>
              </a:r>
              <a:endParaRPr lang="es-ES_tradnl" sz="1300" b="1" dirty="0">
                <a:solidFill>
                  <a:schemeClr val="bg1"/>
                </a:solidFill>
                <a:latin typeface="Arial Narrow" pitchFamily="34" charset="0"/>
              </a:endParaRPr>
            </a:p>
          </p:txBody>
        </p:sp>
        <p:sp>
          <p:nvSpPr>
            <p:cNvPr id="11" name="Rectangle 6"/>
            <p:cNvSpPr txBox="1"/>
            <p:nvPr/>
          </p:nvSpPr>
          <p:spPr>
            <a:xfrm>
              <a:off x="1405108" y="1221994"/>
              <a:ext cx="7285737" cy="1909566"/>
            </a:xfrm>
            <a:prstGeom prst="rect">
              <a:avLst/>
            </a:prstGeom>
            <a:solidFill>
              <a:schemeClr val="bg1">
                <a:lumMod val="95000"/>
              </a:schemeClr>
            </a:solidFill>
            <a:ln>
              <a:solidFill>
                <a:schemeClr val="accent6"/>
              </a:solidFill>
            </a:ln>
          </p:spPr>
          <p:style>
            <a:lnRef idx="1">
              <a:schemeClr val="accent6"/>
            </a:lnRef>
            <a:fillRef idx="3">
              <a:schemeClr val="accent6"/>
            </a:fillRef>
            <a:effectRef idx="2">
              <a:schemeClr val="accent6"/>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endParaRPr lang="es-ES_tradnl" sz="1300" b="1" dirty="0">
                <a:solidFill>
                  <a:schemeClr val="bg1"/>
                </a:solidFill>
                <a:latin typeface="Arial Narrow" pitchFamily="34" charset="0"/>
              </a:endParaRPr>
            </a:p>
          </p:txBody>
        </p:sp>
        <p:sp>
          <p:nvSpPr>
            <p:cNvPr id="8" name="Rectangle 6"/>
            <p:cNvSpPr txBox="1"/>
            <p:nvPr/>
          </p:nvSpPr>
          <p:spPr>
            <a:xfrm>
              <a:off x="1508577" y="1317269"/>
              <a:ext cx="7042977" cy="166199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Vigilar la evolución de la calidad ambiental de la zona de influencia del </a:t>
              </a:r>
              <a:r>
                <a:rPr lang="es-ES" sz="1200" dirty="0" smtClean="0">
                  <a:latin typeface="Arial Narrow" pitchFamily="34" charset="0"/>
                </a:rPr>
                <a:t>Proyecto.</a:t>
              </a:r>
              <a:endParaRPr lang="es-MX" sz="1200" dirty="0" smtClean="0">
                <a:latin typeface="Arial Narrow" pitchFamily="34" charset="0"/>
              </a:endParaRP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Evaluar la efectividad de las medidas de mitigación propuestas en la MIA-R.</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Evaluar los impactos acumulativos y sinérgicos derivados con la construcción del </a:t>
              </a:r>
              <a:r>
                <a:rPr lang="es-ES" sz="1200" dirty="0" smtClean="0">
                  <a:latin typeface="Arial Narrow" pitchFamily="34" charset="0"/>
                </a:rPr>
                <a:t>Proyecto.</a:t>
              </a:r>
              <a:endParaRPr lang="es-MX" sz="1200" dirty="0" smtClean="0">
                <a:latin typeface="Arial Narrow" pitchFamily="34" charset="0"/>
              </a:endParaRPr>
            </a:p>
            <a:p>
              <a:pPr lvl="1" algn="just">
                <a:buClr>
                  <a:schemeClr val="accent6">
                    <a:lumMod val="75000"/>
                  </a:schemeClr>
                </a:buClr>
                <a:buFont typeface="Wingdings" pitchFamily="2" charset="2"/>
                <a:buChar char="ü"/>
                <a:tabLst>
                  <a:tab pos="90488" algn="l"/>
                  <a:tab pos="7088188" algn="l"/>
                </a:tabLst>
              </a:pPr>
              <a:r>
                <a:rPr lang="es-MX" sz="1200" dirty="0" smtClean="0">
                  <a:latin typeface="Arial Narrow" pitchFamily="34" charset="0"/>
                </a:rPr>
                <a:t>Identificar y evaluar impactos ambientales no previstos en la MIA-R, para las diferentes etapas de implementación del </a:t>
              </a:r>
              <a:r>
                <a:rPr lang="es-ES" sz="1200" dirty="0" smtClean="0">
                  <a:latin typeface="Arial Narrow" pitchFamily="34" charset="0"/>
                </a:rPr>
                <a:t>Proyecto.</a:t>
              </a:r>
              <a:endParaRPr lang="es-MX" sz="1200" dirty="0" smtClean="0">
                <a:latin typeface="Arial Narrow" pitchFamily="34" charset="0"/>
              </a:endParaRPr>
            </a:p>
            <a:p>
              <a:pPr lvl="1" algn="just">
                <a:buClr>
                  <a:schemeClr val="accent6">
                    <a:lumMod val="75000"/>
                  </a:schemeClr>
                </a:buClr>
                <a:buFont typeface="Wingdings" pitchFamily="2" charset="2"/>
                <a:buChar char="ü"/>
                <a:tabLst>
                  <a:tab pos="90488" algn="l"/>
                  <a:tab pos="7088188" algn="l"/>
                </a:tabLst>
              </a:pPr>
              <a:r>
                <a:rPr lang="es-MX" sz="1200" dirty="0" smtClean="0">
                  <a:latin typeface="Arial Narrow" pitchFamily="34" charset="0"/>
                </a:rPr>
                <a:t>Proporcionar al equipo de supervisión ambiental y al promovente, elementos e información técnica que les permita si es el caso: reorientar, definir intensidades de uso o proponer nuevas medidas de mitigación o medidas correctivas que atenúen el deterioro ambiental que pudiera presentarse en el predio del </a:t>
              </a:r>
              <a:r>
                <a:rPr lang="es-ES" sz="1200" dirty="0" smtClean="0">
                  <a:latin typeface="Arial Narrow" pitchFamily="34" charset="0"/>
                </a:rPr>
                <a:t>Proyecto.</a:t>
              </a:r>
              <a:endParaRPr lang="es-MX" sz="1200" dirty="0" smtClean="0">
                <a:latin typeface="Arial Narrow" pitchFamily="34" charset="0"/>
              </a:endParaRP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Ser permanente e iniciarse antes de la implementación del </a:t>
              </a:r>
              <a:r>
                <a:rPr lang="es-ES" sz="1200" dirty="0" smtClean="0">
                  <a:latin typeface="Arial Narrow" pitchFamily="34" charset="0"/>
                </a:rPr>
                <a:t>Proyecto</a:t>
              </a:r>
              <a:r>
                <a:rPr lang="es-MX" sz="1200" dirty="0" smtClean="0">
                  <a:latin typeface="Arial Narrow" pitchFamily="34" charset="0"/>
                </a:rPr>
                <a:t> y continuarse.</a:t>
              </a:r>
            </a:p>
          </p:txBody>
        </p:sp>
        <p:sp>
          <p:nvSpPr>
            <p:cNvPr id="12" name="Rectangle 6"/>
            <p:cNvSpPr txBox="1"/>
            <p:nvPr/>
          </p:nvSpPr>
          <p:spPr>
            <a:xfrm>
              <a:off x="1405108" y="3196296"/>
              <a:ext cx="7285737" cy="3277332"/>
            </a:xfrm>
            <a:prstGeom prst="rect">
              <a:avLst/>
            </a:prstGeom>
            <a:solidFill>
              <a:schemeClr val="bg1">
                <a:lumMod val="95000"/>
              </a:schemeClr>
            </a:solidFill>
            <a:ln>
              <a:solidFill>
                <a:schemeClr val="accent6"/>
              </a:solidFill>
            </a:ln>
          </p:spPr>
          <p:style>
            <a:lnRef idx="1">
              <a:schemeClr val="accent6"/>
            </a:lnRef>
            <a:fillRef idx="3">
              <a:schemeClr val="accent6"/>
            </a:fillRef>
            <a:effectRef idx="2">
              <a:schemeClr val="accent6"/>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endParaRPr lang="es-ES_tradnl" sz="1300" b="1" dirty="0">
                <a:solidFill>
                  <a:schemeClr val="bg1"/>
                </a:solidFill>
                <a:latin typeface="Arial Narrow" pitchFamily="34" charset="0"/>
              </a:endParaRPr>
            </a:p>
          </p:txBody>
        </p:sp>
        <p:sp>
          <p:nvSpPr>
            <p:cNvPr id="10" name="Rectangle 6"/>
            <p:cNvSpPr txBox="1"/>
            <p:nvPr/>
          </p:nvSpPr>
          <p:spPr>
            <a:xfrm>
              <a:off x="1524761" y="3252939"/>
              <a:ext cx="7042977" cy="313932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Construir y operar las bases del aeropuerto que asegure el cumplimiento de las diferentes disposiciones ambientales en pro de la conservación y uso sostenible de los ecosistemas, así como de los bienes y servicios ambientales involucrados.</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Implementar un instrumento técnico-científico práctico e integral, que asegure la aplicación de las medidas de manejo de impactos ambientales identificados de manera que se reduzcan al mínimo los efectos negativos que el </a:t>
              </a:r>
              <a:r>
                <a:rPr lang="es-ES" sz="1200" dirty="0" smtClean="0">
                  <a:latin typeface="Arial Narrow" pitchFamily="34" charset="0"/>
                </a:rPr>
                <a:t>Proyecto</a:t>
              </a:r>
              <a:r>
                <a:rPr lang="es-MX" sz="1200" dirty="0" smtClean="0">
                  <a:latin typeface="Arial Narrow" pitchFamily="34" charset="0"/>
                </a:rPr>
                <a:t> pudiera tener sobre el ambiente.</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Realizar un instrumento que integre y supervise el cumplimiento de todas y cada una de las medidas de manejo de impactos comprometidas en la MIA-R, a fin de que en cada una de las etapas de implementación del </a:t>
              </a:r>
              <a:r>
                <a:rPr lang="es-ES" sz="1200" dirty="0" smtClean="0">
                  <a:latin typeface="Arial Narrow" pitchFamily="34" charset="0"/>
                </a:rPr>
                <a:t>Proyecto</a:t>
              </a:r>
              <a:r>
                <a:rPr lang="es-MX" sz="1200" dirty="0" smtClean="0">
                  <a:latin typeface="Arial Narrow" pitchFamily="34" charset="0"/>
                </a:rPr>
                <a:t> se asegure su implementación y monitoreo.</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Fomentar e implementar, en el marco de este instrumento de manejo y gestión, el uso de buenas prácticas ambientales que garanticen el menor impacto ambiental posible durante la preparación, construcción y operación del </a:t>
              </a:r>
              <a:r>
                <a:rPr lang="es-ES" sz="1200" dirty="0" smtClean="0">
                  <a:latin typeface="Arial Narrow" pitchFamily="34" charset="0"/>
                </a:rPr>
                <a:t>Proyecto,</a:t>
              </a:r>
              <a:r>
                <a:rPr lang="es-MX" sz="1200" dirty="0" smtClean="0">
                  <a:latin typeface="Arial Narrow" pitchFamily="34" charset="0"/>
                </a:rPr>
                <a:t> haciendo más eficiente el desarrollo empresarial y, por ende, su desempeño socioeconómico.</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Integrar en este instrumento, mecanismos específicos y acciones programadas que permitan dar atención y estricto cumplimiento tanto a los criterios de manejos previstos en los instrumentos de ordenación, conservación, normas y leyes ambientales aplicables al </a:t>
              </a:r>
              <a:r>
                <a:rPr lang="es-ES" sz="1200" dirty="0" smtClean="0">
                  <a:latin typeface="Arial Narrow" pitchFamily="34" charset="0"/>
                </a:rPr>
                <a:t>Proyecto, </a:t>
              </a:r>
              <a:r>
                <a:rPr lang="es-MX" sz="1200" dirty="0" smtClean="0">
                  <a:latin typeface="Arial Narrow" pitchFamily="34" charset="0"/>
                </a:rPr>
                <a:t>como a los términos y condicionantes ambientales que la SEMARNAT imponga, mismo en el caso de que sea autorizado.</a:t>
              </a:r>
            </a:p>
            <a:p>
              <a:pPr lvl="1" algn="just">
                <a:buClr>
                  <a:schemeClr val="accent6">
                    <a:lumMod val="75000"/>
                  </a:schemeClr>
                </a:buClr>
                <a:buFont typeface="Wingdings" pitchFamily="2" charset="2"/>
                <a:buChar char="ü"/>
                <a:tabLst>
                  <a:tab pos="90488" algn="l"/>
                </a:tabLst>
              </a:pPr>
              <a:r>
                <a:rPr lang="es-MX" sz="1200" dirty="0" smtClean="0">
                  <a:latin typeface="Arial Narrow" pitchFamily="34" charset="0"/>
                </a:rPr>
                <a:t>Posibilitar dentro de un marco operativo específico, la verificación del estricto cumplimiento de la legislación y la normatividad ambiental federal y estatal aplicable al </a:t>
              </a:r>
              <a:r>
                <a:rPr lang="es-ES" sz="1200" dirty="0" smtClean="0">
                  <a:latin typeface="Arial Narrow" pitchFamily="34" charset="0"/>
                </a:rPr>
                <a:t>Proyecto.</a:t>
              </a:r>
              <a:endParaRPr lang="es-MX" sz="1200" dirty="0">
                <a:latin typeface="Arial Narrow"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574535" y="1904676"/>
            <a:ext cx="8116311" cy="738664"/>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p:cNvSpPr/>
          <p:nvPr/>
        </p:nvSpPr>
        <p:spPr>
          <a:xfrm>
            <a:off x="574535" y="2877040"/>
            <a:ext cx="8116311" cy="1107996"/>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Rectángulo"/>
          <p:cNvSpPr/>
          <p:nvPr/>
        </p:nvSpPr>
        <p:spPr>
          <a:xfrm>
            <a:off x="574535" y="4178276"/>
            <a:ext cx="8116311" cy="639520"/>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574535" y="1285942"/>
            <a:ext cx="8116311" cy="369332"/>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04800" y="152400"/>
            <a:ext cx="8262938" cy="639763"/>
          </a:xfrm>
        </p:spPr>
        <p:txBody>
          <a:bodyPr>
            <a:normAutofit/>
          </a:bodyPr>
          <a:lstStyle/>
          <a:p>
            <a:pPr>
              <a:defRPr/>
            </a:pPr>
            <a:r>
              <a:rPr lang="es-MX" dirty="0" smtClean="0">
                <a:latin typeface="Calibri" panose="020F0502020204030204" pitchFamily="34" charset="0"/>
              </a:rPr>
              <a:t>Conclusiones de Impacto Ambiental</a:t>
            </a:r>
            <a:endParaRPr lang="es-MX" dirty="0">
              <a:latin typeface="Calibri" panose="020F0502020204030204" pitchFamily="34" charset="0"/>
            </a:endParaRPr>
          </a:p>
        </p:txBody>
      </p:sp>
      <p:pic>
        <p:nvPicPr>
          <p:cNvPr id="5" name="Picture 7"/>
          <p:cNvPicPr>
            <a:picLocks noChangeArrowheads="1"/>
          </p:cNvPicPr>
          <p:nvPr/>
        </p:nvPicPr>
        <p:blipFill>
          <a:blip r:embed="rId3">
            <a:extLst/>
          </a:blip>
          <a:srcRect/>
          <a:stretch>
            <a:fillRect/>
          </a:stretch>
        </p:blipFill>
        <p:spPr bwMode="auto">
          <a:xfrm>
            <a:off x="3897383" y="4817796"/>
            <a:ext cx="5017554" cy="1951192"/>
          </a:xfrm>
          <a:prstGeom prst="rect">
            <a:avLst/>
          </a:prstGeom>
          <a:ln>
            <a:noFill/>
          </a:ln>
          <a:effectLst>
            <a:softEdge rad="112500"/>
          </a:effectLst>
          <a:extLst/>
        </p:spPr>
      </p:pic>
      <p:sp>
        <p:nvSpPr>
          <p:cNvPr id="11" name="Rectangle 6"/>
          <p:cNvSpPr txBox="1"/>
          <p:nvPr/>
        </p:nvSpPr>
        <p:spPr>
          <a:xfrm>
            <a:off x="709402" y="1285942"/>
            <a:ext cx="7858336" cy="369332"/>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Se identificaron componentes y procesos que son relevantes por aspectos normativos, ambientales y de percepción social; sin embargo el Proyecto, no los afecta.</a:t>
            </a:r>
            <a:endParaRPr lang="es-MX" sz="1200" dirty="0">
              <a:latin typeface="Arial Narrow" pitchFamily="34" charset="0"/>
            </a:endParaRPr>
          </a:p>
        </p:txBody>
      </p:sp>
      <p:sp>
        <p:nvSpPr>
          <p:cNvPr id="12" name="Rectangle 6"/>
          <p:cNvSpPr txBox="1"/>
          <p:nvPr/>
        </p:nvSpPr>
        <p:spPr>
          <a:xfrm>
            <a:off x="439667" y="1172274"/>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1.</a:t>
            </a:r>
            <a:endParaRPr lang="es-ES_tradnl" sz="1300" b="1" dirty="0">
              <a:solidFill>
                <a:schemeClr val="bg1"/>
              </a:solidFill>
              <a:latin typeface="Arial Narrow" pitchFamily="34" charset="0"/>
            </a:endParaRPr>
          </a:p>
        </p:txBody>
      </p:sp>
      <p:sp>
        <p:nvSpPr>
          <p:cNvPr id="13" name="Rectangle 6"/>
          <p:cNvSpPr txBox="1"/>
          <p:nvPr/>
        </p:nvSpPr>
        <p:spPr>
          <a:xfrm>
            <a:off x="709402" y="1904676"/>
            <a:ext cx="7858336" cy="738664"/>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El impacto ambiental a la vegetación natural será por su remoción para el desarrollo de la infraestructura planteada. Sin embargo el nivel de impacto esperado no es relevante, por lo que no se afecta la existencia de dicha vegetación, ni la integridad del ecosistema a nivel del SAR. De igual forma puede concluirse que las especies que serán removidas, no comprometen su existencia porque sus áreas de distribución son mayores que el área del Proyecto y el propio SAR.</a:t>
            </a:r>
            <a:endParaRPr lang="es-MX" sz="1200" dirty="0">
              <a:latin typeface="Arial Narrow" pitchFamily="34" charset="0"/>
            </a:endParaRPr>
          </a:p>
        </p:txBody>
      </p:sp>
      <p:sp>
        <p:nvSpPr>
          <p:cNvPr id="14" name="Rectangle 6"/>
          <p:cNvSpPr txBox="1"/>
          <p:nvPr/>
        </p:nvSpPr>
        <p:spPr>
          <a:xfrm>
            <a:off x="439667" y="1791008"/>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2.</a:t>
            </a:r>
            <a:endParaRPr lang="es-ES_tradnl" sz="1300" b="1" dirty="0">
              <a:solidFill>
                <a:schemeClr val="bg1"/>
              </a:solidFill>
              <a:latin typeface="Arial Narrow" pitchFamily="34" charset="0"/>
            </a:endParaRPr>
          </a:p>
        </p:txBody>
      </p:sp>
      <p:sp>
        <p:nvSpPr>
          <p:cNvPr id="15" name="Rectangle 6"/>
          <p:cNvSpPr txBox="1"/>
          <p:nvPr/>
        </p:nvSpPr>
        <p:spPr>
          <a:xfrm>
            <a:off x="709402" y="2877040"/>
            <a:ext cx="7858336" cy="1107996"/>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Se reconocieron interacciones entre las distintas obras y actividades del Proyecto, con diversos componentes y procesos ambientales, en los cuales se identificaron potenciales impactos ambientales, de los cuales se evaluó su significancia, concluyendo que ninguno sobrepasa los límites legales establecidos por los instrumentos de planeación y normatividad aplicable y ninguno generará desequilibrios ecológicos que comprometan la estructura y función de los ecosistemas presentes en el predio y el SAR. El impacto causado por el desmonte y despalme del Proyecto podrá ser recuperado y mitigado en gran medida a través de la aplicación de prácticas de restitución y reintegración de materia orgánica al suelo.</a:t>
            </a:r>
            <a:endParaRPr lang="es-MX" sz="1200" dirty="0">
              <a:latin typeface="Arial Narrow" pitchFamily="34" charset="0"/>
            </a:endParaRPr>
          </a:p>
        </p:txBody>
      </p:sp>
      <p:sp>
        <p:nvSpPr>
          <p:cNvPr id="16" name="Rectangle 6"/>
          <p:cNvSpPr txBox="1"/>
          <p:nvPr/>
        </p:nvSpPr>
        <p:spPr>
          <a:xfrm>
            <a:off x="439667" y="2763372"/>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3.</a:t>
            </a:r>
            <a:endParaRPr lang="es-ES_tradnl" sz="1300" b="1" dirty="0">
              <a:solidFill>
                <a:schemeClr val="bg1"/>
              </a:solidFill>
              <a:latin typeface="Arial Narrow" pitchFamily="34" charset="0"/>
            </a:endParaRPr>
          </a:p>
        </p:txBody>
      </p:sp>
      <p:sp>
        <p:nvSpPr>
          <p:cNvPr id="17" name="Rectangle 6"/>
          <p:cNvSpPr txBox="1"/>
          <p:nvPr/>
        </p:nvSpPr>
        <p:spPr>
          <a:xfrm>
            <a:off x="709402" y="4178276"/>
            <a:ext cx="7858336" cy="369332"/>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La fauna será afectada en diferentes formas, a corto y mediano plazo. Primero, por el despalme y pérdida de hábitat, </a:t>
            </a:r>
            <a:r>
              <a:rPr lang="es-MX" sz="1200" dirty="0" err="1" smtClean="0">
                <a:latin typeface="Arial Narrow" pitchFamily="34" charset="0"/>
              </a:rPr>
              <a:t>ahuyentamiento</a:t>
            </a:r>
            <a:r>
              <a:rPr lang="es-MX" sz="1200" dirty="0" smtClean="0">
                <a:latin typeface="Arial Narrow" pitchFamily="34" charset="0"/>
              </a:rPr>
              <a:t> y presencia humana. Esto podrá ser recuperado y mitigable, especialmente en la medida de que las áreas afectadas sean restituidas.</a:t>
            </a:r>
            <a:endParaRPr lang="es-MX" sz="1200" dirty="0">
              <a:latin typeface="Arial Narrow" pitchFamily="34" charset="0"/>
            </a:endParaRPr>
          </a:p>
        </p:txBody>
      </p:sp>
      <p:sp>
        <p:nvSpPr>
          <p:cNvPr id="18" name="Rectangle 6"/>
          <p:cNvSpPr txBox="1"/>
          <p:nvPr/>
        </p:nvSpPr>
        <p:spPr>
          <a:xfrm>
            <a:off x="439667" y="4064608"/>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4.</a:t>
            </a:r>
            <a:endParaRPr lang="es-ES_tradnl" sz="1300" b="1" dirty="0">
              <a:solidFill>
                <a:schemeClr val="bg1"/>
              </a:solidFill>
              <a:latin typeface="Arial Narrow" pitchFamily="34" charset="0"/>
            </a:endParaRPr>
          </a:p>
        </p:txBody>
      </p:sp>
      <p:sp>
        <p:nvSpPr>
          <p:cNvPr id="23" name="McK 5. Source"/>
          <p:cNvSpPr>
            <a:spLocks noChangeArrowheads="1"/>
          </p:cNvSpPr>
          <p:nvPr/>
        </p:nvSpPr>
        <p:spPr bwMode="auto">
          <a:xfrm>
            <a:off x="161984" y="6682794"/>
            <a:ext cx="5434143" cy="13849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0" tIns="0" rIns="0" bIns="0" anchor="b">
            <a:spAutoFit/>
          </a:bodyPr>
          <a:lstStyle/>
          <a:p>
            <a:pPr marL="485775" indent="-485775" defTabSz="913526">
              <a:tabLst>
                <a:tab pos="485775" algn="l"/>
              </a:tabLst>
            </a:pPr>
            <a:r>
              <a:rPr lang="es-ES_tradnl" sz="900" dirty="0" smtClean="0">
                <a:latin typeface="Arial Narrow" pitchFamily="34" charset="0"/>
              </a:rPr>
              <a:t>FUENTE IMAGEN : </a:t>
            </a:r>
            <a:r>
              <a:rPr lang="es-ES_tradnl" sz="900" dirty="0">
                <a:latin typeface="Arial Narrow" pitchFamily="34" charset="0"/>
              </a:rPr>
              <a:t>Nuevo Aeropuerto Internacional de la Ciudad de México: Fernando Romero Enterprise, </a:t>
            </a:r>
            <a:r>
              <a:rPr lang="es-ES_tradnl" sz="900" dirty="0" err="1">
                <a:latin typeface="Arial Narrow" pitchFamily="34" charset="0"/>
              </a:rPr>
              <a:t>Foster+Partners</a:t>
            </a:r>
            <a:endParaRPr lang="es-ES_tradnl" sz="9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rrowheads="1"/>
          </p:cNvPicPr>
          <p:nvPr/>
        </p:nvPicPr>
        <p:blipFill>
          <a:blip r:embed="rId3">
            <a:extLst/>
          </a:blip>
          <a:srcRect/>
          <a:stretch>
            <a:fillRect/>
          </a:stretch>
        </p:blipFill>
        <p:spPr bwMode="auto">
          <a:xfrm>
            <a:off x="3897383" y="4825888"/>
            <a:ext cx="5017554" cy="1951192"/>
          </a:xfrm>
          <a:prstGeom prst="rect">
            <a:avLst/>
          </a:prstGeom>
          <a:ln>
            <a:noFill/>
          </a:ln>
          <a:effectLst>
            <a:softEdge rad="112500"/>
          </a:effectLst>
          <a:extLst/>
        </p:spPr>
      </p:pic>
      <p:sp>
        <p:nvSpPr>
          <p:cNvPr id="20" name="19 Rectángulo"/>
          <p:cNvSpPr/>
          <p:nvPr/>
        </p:nvSpPr>
        <p:spPr>
          <a:xfrm>
            <a:off x="588035" y="4749458"/>
            <a:ext cx="8116311" cy="754076"/>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574535" y="1164562"/>
            <a:ext cx="8116311" cy="1477328"/>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574535" y="2794796"/>
            <a:ext cx="8116311" cy="923330"/>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574535" y="3902558"/>
            <a:ext cx="8116311" cy="708462"/>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itle 1"/>
          <p:cNvSpPr>
            <a:spLocks noGrp="1"/>
          </p:cNvSpPr>
          <p:nvPr>
            <p:ph type="title"/>
          </p:nvPr>
        </p:nvSpPr>
        <p:spPr>
          <a:xfrm>
            <a:off x="304800" y="152400"/>
            <a:ext cx="8262938" cy="639763"/>
          </a:xfrm>
        </p:spPr>
        <p:txBody>
          <a:bodyPr>
            <a:normAutofit/>
          </a:bodyPr>
          <a:lstStyle/>
          <a:p>
            <a:pPr>
              <a:defRPr/>
            </a:pPr>
            <a:r>
              <a:rPr lang="es-MX" dirty="0" smtClean="0">
                <a:latin typeface="Calibri" panose="020F0502020204030204" pitchFamily="34" charset="0"/>
              </a:rPr>
              <a:t>Conclusiones de Impacto Ambiental</a:t>
            </a:r>
            <a:endParaRPr lang="es-MX" dirty="0">
              <a:latin typeface="Calibri" panose="020F0502020204030204" pitchFamily="34" charset="0"/>
            </a:endParaRPr>
          </a:p>
        </p:txBody>
      </p:sp>
      <p:sp>
        <p:nvSpPr>
          <p:cNvPr id="9" name="Rectangle 6"/>
          <p:cNvSpPr txBox="1"/>
          <p:nvPr/>
        </p:nvSpPr>
        <p:spPr>
          <a:xfrm>
            <a:off x="709402" y="1164562"/>
            <a:ext cx="7858336" cy="1477328"/>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tabLst>
                <a:tab pos="7978775" algn="l"/>
              </a:tabLst>
            </a:pPr>
            <a:r>
              <a:rPr lang="es-MX" sz="1200" dirty="0" smtClean="0">
                <a:latin typeface="Arial Narrow" pitchFamily="34" charset="0"/>
              </a:rPr>
              <a:t>La mayor parte de los efectos que puede ocasionar el Proyecto al ambiente se han identificado para las etapas de Preparación del sitio y Construcción; durante estas etapas los trabajos de desmonte, además de que se incrementará de manera temporal la emisión de contaminantes atmosféricos en el área y se tendrá una generación de residuos tanto sólidos como peligrosos atípica en la zona. Por su parte, durante la Operación y mantenimiento del Aeropuerto, se incrementaran los niveles de ruido y emisiones a la atmósfera por efecto del funcionamiento de las aeronaves y vehículos de transporte terrestre, aunado la generación de residuos sólidos, líquidos sanitarios y peligrosos por actividades de mantenimiento o por posibles accidentes de derrames de combustibles. Sin embargo, ninguno de estos impactos ha sido catalogado como relevante e irreparable, por lo que se aplicarán las medidas de mitigación propuestas para asegurar que no se provoque un desequilibrio ecológico en el área de estudio.</a:t>
            </a:r>
            <a:endParaRPr lang="es-MX" sz="1200" dirty="0">
              <a:latin typeface="Arial Narrow" pitchFamily="34" charset="0"/>
            </a:endParaRPr>
          </a:p>
        </p:txBody>
      </p:sp>
      <p:sp>
        <p:nvSpPr>
          <p:cNvPr id="10" name="Rectangle 6"/>
          <p:cNvSpPr txBox="1"/>
          <p:nvPr/>
        </p:nvSpPr>
        <p:spPr>
          <a:xfrm>
            <a:off x="439667" y="1050894"/>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5.</a:t>
            </a:r>
            <a:endParaRPr lang="es-ES_tradnl" sz="1300" b="1" dirty="0">
              <a:solidFill>
                <a:schemeClr val="bg1"/>
              </a:solidFill>
              <a:latin typeface="Arial Narrow" pitchFamily="34" charset="0"/>
            </a:endParaRPr>
          </a:p>
        </p:txBody>
      </p:sp>
      <p:sp>
        <p:nvSpPr>
          <p:cNvPr id="11" name="Rectangle 6"/>
          <p:cNvSpPr txBox="1"/>
          <p:nvPr/>
        </p:nvSpPr>
        <p:spPr>
          <a:xfrm>
            <a:off x="709402" y="2794796"/>
            <a:ext cx="7858336" cy="923330"/>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Las conclusiones permiten señalar que se respeta la integridad funcional de los ecosistemas, ya que como se identificó, los componentes ambientales que por sí mismos son relevantes, no serán afectados de forma significativa ya que en todos los casos las áreas de distribución de las mismas son mayores al área de influencia y en algunos casos como las emisiones de gases contaminantes a la atmósfera en el propio SAR y de forma específica se afectarían a individuos a escala local, sin que ello represente efectos negativos a poblaciones y mucho menos a especies a escala regional.</a:t>
            </a:r>
            <a:endParaRPr lang="es-MX" sz="1200" dirty="0">
              <a:latin typeface="Arial Narrow" pitchFamily="34" charset="0"/>
            </a:endParaRPr>
          </a:p>
        </p:txBody>
      </p:sp>
      <p:sp>
        <p:nvSpPr>
          <p:cNvPr id="12" name="Rectangle 6"/>
          <p:cNvSpPr txBox="1"/>
          <p:nvPr/>
        </p:nvSpPr>
        <p:spPr>
          <a:xfrm>
            <a:off x="439667" y="2681128"/>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6.</a:t>
            </a:r>
            <a:endParaRPr lang="es-ES_tradnl" sz="1300" b="1" dirty="0">
              <a:solidFill>
                <a:schemeClr val="bg1"/>
              </a:solidFill>
              <a:latin typeface="Arial Narrow" pitchFamily="34" charset="0"/>
            </a:endParaRPr>
          </a:p>
        </p:txBody>
      </p:sp>
      <p:sp>
        <p:nvSpPr>
          <p:cNvPr id="13" name="Rectangle 6"/>
          <p:cNvSpPr txBox="1"/>
          <p:nvPr/>
        </p:nvSpPr>
        <p:spPr>
          <a:xfrm>
            <a:off x="709402" y="3872356"/>
            <a:ext cx="7858336" cy="738664"/>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pPr>
            <a:r>
              <a:rPr lang="es-MX" sz="1200" dirty="0" smtClean="0">
                <a:latin typeface="Arial Narrow" pitchFamily="34" charset="0"/>
              </a:rPr>
              <a:t>Consecuentemente, se aportan elementos que evidencian que la conservación de la biodiversidad regional, no será afectada al ocasionar que una o más especies sean declaradas como amenazadas o en peligro de extinción o que si bien se afectará el hábitat de individuos de flora y fauna, no se afecta a la especie como tal, quedando fuera del supuesto establecido en el artículo 35, numeral III, inciso b) de la LGEEPA.</a:t>
            </a:r>
            <a:endParaRPr lang="es-MX" sz="1200" dirty="0">
              <a:latin typeface="Arial Narrow" pitchFamily="34" charset="0"/>
            </a:endParaRPr>
          </a:p>
        </p:txBody>
      </p:sp>
      <p:sp>
        <p:nvSpPr>
          <p:cNvPr id="14" name="Rectangle 6"/>
          <p:cNvSpPr txBox="1"/>
          <p:nvPr/>
        </p:nvSpPr>
        <p:spPr>
          <a:xfrm>
            <a:off x="439667" y="3758688"/>
            <a:ext cx="269735" cy="275887"/>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o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spcAft>
                <a:spcPts val="1500"/>
              </a:spcAft>
            </a:pPr>
            <a:r>
              <a:rPr lang="es-ES_tradnl" sz="1300" b="1" dirty="0" smtClean="0">
                <a:solidFill>
                  <a:schemeClr val="bg1"/>
                </a:solidFill>
                <a:latin typeface="Arial Narrow" pitchFamily="34" charset="0"/>
              </a:rPr>
              <a:t>7.</a:t>
            </a:r>
            <a:endParaRPr lang="es-ES_tradnl" sz="1300" b="1" dirty="0">
              <a:solidFill>
                <a:schemeClr val="bg1"/>
              </a:solidFill>
              <a:latin typeface="Arial Narrow" pitchFamily="34" charset="0"/>
            </a:endParaRPr>
          </a:p>
        </p:txBody>
      </p:sp>
      <p:sp>
        <p:nvSpPr>
          <p:cNvPr id="17" name="Rectangle 6"/>
          <p:cNvSpPr txBox="1"/>
          <p:nvPr/>
        </p:nvSpPr>
        <p:spPr>
          <a:xfrm>
            <a:off x="574535" y="4764870"/>
            <a:ext cx="7993203" cy="738664"/>
          </a:xfrm>
          <a:prstGeom prst="rect">
            <a:avLst/>
          </a:prstGeom>
          <a:noFill/>
          <a:ln w="317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0975" lvl="1" indent="-3175" algn="just">
              <a:buNone/>
              <a:tabLst>
                <a:tab pos="7889875" algn="l"/>
                <a:tab pos="7978775" algn="l"/>
              </a:tabLst>
            </a:pPr>
            <a:r>
              <a:rPr lang="es-MX" sz="1200" b="1" dirty="0" smtClean="0">
                <a:latin typeface="Arial Narrow" pitchFamily="34" charset="0"/>
              </a:rPr>
              <a:t>EN RESUMEN, EL PROYECTO NO GENERARÁ IMPACTOS AMBIENTALES DE MAGNITUD TAL QUE PRODUZCAN DESEQUILIBRIOS ECOLÓGICOS QUE AFECTEN: A) LA EXISTENCIA Y DESARROLLO DEL HOMBRE Y DEMÁS SERES VIVOS, B) LA INTEGRIDAD Y CONTINUIDAD DE LOS ECOSISTEMAS PRESENTES EN EL PREDIO Y EL SAR Y C) LOS BIENES Y SERVICIOS AMBIENTALES QUE LOS ECOSISTEMAS PRESTAN EN EL PREDIO Y EL SAR.</a:t>
            </a:r>
            <a:endParaRPr lang="es-MX" sz="1200" b="1" dirty="0">
              <a:latin typeface="Arial Narrow" pitchFamily="34" charset="0"/>
            </a:endParaRPr>
          </a:p>
        </p:txBody>
      </p:sp>
      <p:sp>
        <p:nvSpPr>
          <p:cNvPr id="16" name="McK 5. Source"/>
          <p:cNvSpPr>
            <a:spLocks noChangeArrowheads="1"/>
          </p:cNvSpPr>
          <p:nvPr/>
        </p:nvSpPr>
        <p:spPr bwMode="auto">
          <a:xfrm>
            <a:off x="161984" y="6682794"/>
            <a:ext cx="5434143" cy="13849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0" tIns="0" rIns="0" bIns="0" anchor="b">
            <a:spAutoFit/>
          </a:bodyPr>
          <a:lstStyle/>
          <a:p>
            <a:pPr marL="485775" indent="-485775" defTabSz="913526">
              <a:tabLst>
                <a:tab pos="485775" algn="l"/>
              </a:tabLst>
            </a:pPr>
            <a:r>
              <a:rPr lang="es-ES_tradnl" sz="900" dirty="0" smtClean="0">
                <a:latin typeface="Arial Narrow" pitchFamily="34" charset="0"/>
              </a:rPr>
              <a:t>FUENTE IMAGEN : </a:t>
            </a:r>
            <a:r>
              <a:rPr lang="es-ES_tradnl" sz="900" dirty="0">
                <a:latin typeface="Arial Narrow" pitchFamily="34" charset="0"/>
              </a:rPr>
              <a:t>Nuevo Aeropuerto Internacional de la Ciudad de México: Fernando Romero Enterprise, </a:t>
            </a:r>
            <a:r>
              <a:rPr lang="es-ES_tradnl" sz="900" dirty="0" err="1">
                <a:latin typeface="Arial Narrow" pitchFamily="34" charset="0"/>
              </a:rPr>
              <a:t>Foster+Partners</a:t>
            </a:r>
            <a:endParaRPr lang="es-ES_tradnl" sz="9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62938" cy="639763"/>
          </a:xfrm>
        </p:spPr>
        <p:txBody>
          <a:bodyPr/>
          <a:lstStyle/>
          <a:p>
            <a:pPr>
              <a:defRPr/>
            </a:pPr>
            <a:r>
              <a:rPr lang="es-MX" dirty="0" smtClean="0">
                <a:latin typeface="Calibri" panose="020F0502020204030204" pitchFamily="34" charset="0"/>
              </a:rPr>
              <a:t>Antecedentes</a:t>
            </a:r>
            <a:endParaRPr lang="es-MX" sz="2000" dirty="0">
              <a:latin typeface="Calibri" panose="020F0502020204030204" pitchFamily="34" charset="0"/>
            </a:endParaRPr>
          </a:p>
        </p:txBody>
      </p:sp>
      <p:sp>
        <p:nvSpPr>
          <p:cNvPr id="29" name="Rectangle 3"/>
          <p:cNvSpPr>
            <a:spLocks noChangeArrowheads="1"/>
          </p:cNvSpPr>
          <p:nvPr/>
        </p:nvSpPr>
        <p:spPr bwMode="gray">
          <a:xfrm>
            <a:off x="3591524" y="1040884"/>
            <a:ext cx="3079762" cy="25292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a:latin typeface="Arial Narrow" pitchFamily="34" charset="0"/>
            </a:endParaRPr>
          </a:p>
        </p:txBody>
      </p:sp>
      <p:sp>
        <p:nvSpPr>
          <p:cNvPr id="31" name="Rectangle 3"/>
          <p:cNvSpPr>
            <a:spLocks noChangeArrowheads="1"/>
          </p:cNvSpPr>
          <p:nvPr/>
        </p:nvSpPr>
        <p:spPr bwMode="gray">
          <a:xfrm>
            <a:off x="236430" y="3698767"/>
            <a:ext cx="6434856" cy="25231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dirty="0">
              <a:latin typeface="+mn-lt"/>
            </a:endParaRPr>
          </a:p>
        </p:txBody>
      </p:sp>
      <p:sp>
        <p:nvSpPr>
          <p:cNvPr id="32" name="Rectangle 4"/>
          <p:cNvSpPr>
            <a:spLocks noChangeArrowheads="1"/>
          </p:cNvSpPr>
          <p:nvPr>
            <p:custDataLst>
              <p:tags r:id="rId1"/>
            </p:custDataLst>
          </p:nvPr>
        </p:nvSpPr>
        <p:spPr bwMode="auto">
          <a:xfrm>
            <a:off x="3591525" y="1040884"/>
            <a:ext cx="2662972"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88900">
              <a:spcBef>
                <a:spcPts val="0"/>
              </a:spcBef>
            </a:pPr>
            <a:r>
              <a:rPr lang="es-ES_tradnl" sz="1200" dirty="0" smtClean="0">
                <a:solidFill>
                  <a:schemeClr val="tx1"/>
                </a:solidFill>
                <a:latin typeface="Arial Narrow" pitchFamily="34" charset="0"/>
                <a:cs typeface="Vani" pitchFamily="34" charset="0"/>
              </a:rPr>
              <a:t>Movimiento de pasajeros en el país</a:t>
            </a:r>
            <a:r>
              <a:rPr lang="es-ES_tradnl" sz="1200" baseline="30000" dirty="0" smtClean="0">
                <a:solidFill>
                  <a:schemeClr val="tx1"/>
                </a:solidFill>
                <a:latin typeface="Arial Narrow" pitchFamily="34" charset="0"/>
                <a:cs typeface="Vani" pitchFamily="34" charset="0"/>
              </a:rPr>
              <a:t>1</a:t>
            </a:r>
          </a:p>
          <a:p>
            <a:pPr marL="88900">
              <a:spcBef>
                <a:spcPts val="0"/>
              </a:spcBef>
            </a:pPr>
            <a:r>
              <a:rPr lang="es-ES_tradnl" sz="1200" dirty="0" smtClean="0">
                <a:solidFill>
                  <a:schemeClr val="tx1"/>
                </a:solidFill>
                <a:latin typeface="Arial Narrow" pitchFamily="34" charset="0"/>
                <a:cs typeface="Vani" pitchFamily="34" charset="0"/>
              </a:rPr>
              <a:t>Pasajeros, millones</a:t>
            </a:r>
            <a:endParaRPr lang="es-ES_tradnl" sz="1200" dirty="0">
              <a:solidFill>
                <a:schemeClr val="tx1"/>
              </a:solidFill>
              <a:latin typeface="Arial Narrow" pitchFamily="34" charset="0"/>
              <a:cs typeface="Vani" pitchFamily="34" charset="0"/>
            </a:endParaRPr>
          </a:p>
        </p:txBody>
      </p:sp>
      <p:sp>
        <p:nvSpPr>
          <p:cNvPr id="33" name="Rectangle 4"/>
          <p:cNvSpPr>
            <a:spLocks noChangeArrowheads="1"/>
          </p:cNvSpPr>
          <p:nvPr>
            <p:custDataLst>
              <p:tags r:id="rId2"/>
            </p:custDataLst>
          </p:nvPr>
        </p:nvSpPr>
        <p:spPr bwMode="auto">
          <a:xfrm>
            <a:off x="3619818" y="3698767"/>
            <a:ext cx="2634679"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88900">
              <a:spcBef>
                <a:spcPts val="0"/>
              </a:spcBef>
            </a:pPr>
            <a:r>
              <a:rPr lang="es-ES_tradnl" sz="1200" dirty="0" smtClean="0">
                <a:solidFill>
                  <a:schemeClr val="tx1"/>
                </a:solidFill>
                <a:latin typeface="Arial Narrow" pitchFamily="34" charset="0"/>
                <a:cs typeface="Vani" pitchFamily="34" charset="0"/>
              </a:rPr>
              <a:t>Movimiento de carga en el sistema de aeropuertos del país</a:t>
            </a:r>
            <a:r>
              <a:rPr lang="es-ES_tradnl" sz="1200" baseline="30000" dirty="0" smtClean="0">
                <a:solidFill>
                  <a:schemeClr val="tx1"/>
                </a:solidFill>
                <a:latin typeface="Arial Narrow" pitchFamily="34" charset="0"/>
                <a:cs typeface="Vani" pitchFamily="34" charset="0"/>
              </a:rPr>
              <a:t>1</a:t>
            </a:r>
          </a:p>
          <a:p>
            <a:pPr marL="88900">
              <a:spcBef>
                <a:spcPts val="0"/>
              </a:spcBef>
            </a:pPr>
            <a:r>
              <a:rPr lang="es-ES_tradnl" sz="1200" dirty="0" smtClean="0">
                <a:solidFill>
                  <a:schemeClr val="tx1"/>
                </a:solidFill>
                <a:latin typeface="Arial Narrow" pitchFamily="34" charset="0"/>
                <a:cs typeface="Vani" pitchFamily="34" charset="0"/>
              </a:rPr>
              <a:t>Toneladas, miles</a:t>
            </a:r>
            <a:endParaRPr lang="es-ES_tradnl" sz="1200" dirty="0">
              <a:solidFill>
                <a:schemeClr val="tx1"/>
              </a:solidFill>
              <a:latin typeface="Arial Narrow" pitchFamily="34" charset="0"/>
              <a:cs typeface="Vani" pitchFamily="34" charset="0"/>
            </a:endParaRPr>
          </a:p>
        </p:txBody>
      </p:sp>
      <p:sp>
        <p:nvSpPr>
          <p:cNvPr id="40" name="Title 1"/>
          <p:cNvSpPr txBox="1">
            <a:spLocks/>
          </p:cNvSpPr>
          <p:nvPr/>
        </p:nvSpPr>
        <p:spPr bwMode="auto">
          <a:xfrm>
            <a:off x="6890742" y="1164317"/>
            <a:ext cx="2019895" cy="646331"/>
          </a:xfrm>
          <a:prstGeom prst="rect">
            <a:avLst/>
          </a:prstGeom>
          <a:solidFill>
            <a:schemeClr val="accent1">
              <a:lumMod val="40000"/>
              <a:lumOff val="60000"/>
            </a:schemeClr>
          </a:solidFill>
          <a:ln>
            <a:solidFill>
              <a:schemeClr val="accent1"/>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spAutoFit/>
          </a:bodyPr>
          <a:lstStyle/>
          <a:p>
            <a:pPr marL="85725" marR="0" lvl="0" algn="just" defTabSz="914400" rtl="0" eaLnBrk="0" fontAlgn="base" latinLnBrk="0" hangingPunct="0">
              <a:lnSpc>
                <a:spcPct val="100000"/>
              </a:lnSpc>
              <a:spcBef>
                <a:spcPct val="0"/>
              </a:spcBef>
              <a:spcAft>
                <a:spcPct val="0"/>
              </a:spcAft>
              <a:buClrTx/>
              <a:buSzTx/>
              <a:buFontTx/>
              <a:buNone/>
              <a:tabLst/>
              <a:defRPr/>
            </a:pPr>
            <a:r>
              <a:rPr kumimoji="0" lang="es-ES_tradnl" sz="1400" i="0" u="none" strike="noStrike" kern="1200" spc="0" normalizeH="0" noProof="0" dirty="0" smtClean="0">
                <a:ln>
                  <a:noFill/>
                </a:ln>
                <a:solidFill>
                  <a:schemeClr val="tx1"/>
                </a:solidFill>
                <a:effectLst/>
                <a:uLnTx/>
                <a:uFillTx/>
                <a:latin typeface="Arial Narrow" panose="020B0606020202030204" pitchFamily="34" charset="0"/>
                <a:ea typeface="+mj-ea"/>
                <a:cs typeface="Arial" pitchFamily="34" charset="0"/>
              </a:rPr>
              <a:t>La actividad aeroportuaria en México ha crecido más rápidamente que la economía </a:t>
            </a:r>
            <a:endParaRPr kumimoji="0" lang="es-ES_tradnl" sz="1400" i="0" u="none" strike="noStrike" kern="1200" spc="0" normalizeH="0" noProof="0" dirty="0">
              <a:ln>
                <a:noFill/>
              </a:ln>
              <a:solidFill>
                <a:schemeClr val="tx1"/>
              </a:solidFill>
              <a:effectLst/>
              <a:uLnTx/>
              <a:uFillTx/>
              <a:latin typeface="Arial Narrow" panose="020B0606020202030204" pitchFamily="34" charset="0"/>
              <a:ea typeface="+mj-ea"/>
              <a:cs typeface="Arial" pitchFamily="34" charset="0"/>
            </a:endParaRPr>
          </a:p>
        </p:txBody>
      </p:sp>
      <p:graphicFrame>
        <p:nvGraphicFramePr>
          <p:cNvPr id="97" name="Object 2"/>
          <p:cNvGraphicFramePr>
            <a:graphicFrameLocks/>
          </p:cNvGraphicFramePr>
          <p:nvPr/>
        </p:nvGraphicFramePr>
        <p:xfrm>
          <a:off x="3810000" y="2476500"/>
          <a:ext cx="2714525" cy="914535"/>
        </p:xfrm>
        <a:graphic>
          <a:graphicData uri="http://schemas.openxmlformats.org/drawingml/2006/chart">
            <c:chart xmlns:c="http://schemas.openxmlformats.org/drawingml/2006/chart" xmlns:r="http://schemas.openxmlformats.org/officeDocument/2006/relationships" r:id="rId45"/>
          </a:graphicData>
        </a:graphic>
      </p:graphicFrame>
      <p:cxnSp>
        <p:nvCxnSpPr>
          <p:cNvPr id="42" name="Straight Connector 3"/>
          <p:cNvCxnSpPr/>
          <p:nvPr>
            <p:custDataLst>
              <p:tags r:id="rId3"/>
            </p:custDataLst>
          </p:nvPr>
        </p:nvCxnSpPr>
        <p:spPr bwMode="gray">
          <a:xfrm flipV="1">
            <a:off x="4552950" y="2271713"/>
            <a:ext cx="1243013" cy="1238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3" name="Text Placeholder 2"/>
          <p:cNvSpPr>
            <a:spLocks noGrp="1"/>
          </p:cNvSpPr>
          <p:nvPr>
            <p:custDataLst>
              <p:tags r:id="rId4"/>
            </p:custDataLst>
          </p:nvPr>
        </p:nvSpPr>
        <p:spPr bwMode="auto">
          <a:xfrm>
            <a:off x="4681538" y="2216150"/>
            <a:ext cx="984250"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752A7964-40BA-410C-9665-DF26568D1AC4}" type="datetime'''''''''''''''''''''''''5.''''4''''''''''''''''%'''''''''">
              <a:rPr lang="es-ES_tradnl" sz="1000" b="1" smtClean="0">
                <a:latin typeface="Arial Narrow" pitchFamily="34" charset="0"/>
              </a:rPr>
              <a:pPr algn="ctr">
                <a:lnSpc>
                  <a:spcPct val="90000"/>
                </a:lnSpc>
              </a:pPr>
              <a:t>5.4%</a:t>
            </a:fld>
            <a:r>
              <a:rPr lang="es-ES_tradnl" sz="1000" b="1" dirty="0" smtClean="0">
                <a:latin typeface="Arial Narrow" pitchFamily="34" charset="0"/>
                <a:sym typeface="+mn-lt"/>
              </a:rPr>
              <a:t> anual</a:t>
            </a:r>
            <a:endParaRPr lang="es-ES_tradnl" sz="1000" b="1" dirty="0">
              <a:latin typeface="Arial Narrow" pitchFamily="34" charset="0"/>
              <a:sym typeface="+mn-lt"/>
            </a:endParaRPr>
          </a:p>
        </p:txBody>
      </p:sp>
      <p:sp>
        <p:nvSpPr>
          <p:cNvPr id="44" name="Text Placeholder 18"/>
          <p:cNvSpPr>
            <a:spLocks noGrp="1"/>
          </p:cNvSpPr>
          <p:nvPr>
            <p:custDataLst>
              <p:tags r:id="rId5"/>
            </p:custDataLst>
          </p:nvPr>
        </p:nvSpPr>
        <p:spPr bwMode="auto">
          <a:xfrm>
            <a:off x="5634038" y="33782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DCCA782-435B-4AE1-8D1E-FEAD852016F2}" type="datetime'2''0''''''''''1''3'''''''''''''''''''''''''''">
              <a:rPr lang="es-ES_tradnl" sz="1000" smtClean="0">
                <a:latin typeface="Arial Narrow" pitchFamily="34" charset="0"/>
              </a:rPr>
              <a:pPr/>
              <a:t>2013</a:t>
            </a:fld>
            <a:endParaRPr lang="es-ES_tradnl" sz="1000" dirty="0">
              <a:latin typeface="Arial Narrow" pitchFamily="34" charset="0"/>
              <a:sym typeface="Calibri"/>
            </a:endParaRPr>
          </a:p>
        </p:txBody>
      </p:sp>
      <p:sp>
        <p:nvSpPr>
          <p:cNvPr id="45" name="Text Placeholder 2"/>
          <p:cNvSpPr>
            <a:spLocks noGrp="1"/>
          </p:cNvSpPr>
          <p:nvPr>
            <p:custDataLst>
              <p:tags r:id="rId6"/>
            </p:custDataLst>
          </p:nvPr>
        </p:nvSpPr>
        <p:spPr bwMode="gray">
          <a:xfrm>
            <a:off x="5699125" y="2382838"/>
            <a:ext cx="193675"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4C3ED01-A7C1-4B0C-8CFD-7A17A8FB4200}" type="datetime'''''''''''''''''9''''''3'''''''''''''">
              <a:rPr lang="es-ES_tradnl" sz="1000" smtClean="0">
                <a:latin typeface="Arial Narrow" pitchFamily="34" charset="0"/>
                <a:cs typeface="Calibri"/>
              </a:rPr>
              <a:pPr algn="ctr"/>
              <a:t>93</a:t>
            </a:fld>
            <a:endParaRPr lang="es-ES_tradnl" sz="1000" dirty="0">
              <a:latin typeface="Arial Narrow" pitchFamily="34" charset="0"/>
              <a:cs typeface="Calibri"/>
              <a:sym typeface="Calibri"/>
            </a:endParaRPr>
          </a:p>
        </p:txBody>
      </p:sp>
      <p:sp>
        <p:nvSpPr>
          <p:cNvPr id="46" name="Text Placeholder 2"/>
          <p:cNvSpPr>
            <a:spLocks noGrp="1"/>
          </p:cNvSpPr>
          <p:nvPr>
            <p:custDataLst>
              <p:tags r:id="rId7"/>
            </p:custDataLst>
          </p:nvPr>
        </p:nvSpPr>
        <p:spPr bwMode="gray">
          <a:xfrm>
            <a:off x="5699125" y="2938463"/>
            <a:ext cx="193675"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A00E970-BD15-4E19-AAE0-5C3026B4A100}" type="datetime'6''''''''''''1'''">
              <a:rPr lang="es-ES_tradnl" sz="1000" b="1" smtClean="0">
                <a:solidFill>
                  <a:schemeClr val="bg1"/>
                </a:solidFill>
                <a:latin typeface="Arial Narrow" pitchFamily="34" charset="0"/>
                <a:cs typeface="Calibri"/>
              </a:rPr>
              <a:pPr algn="ctr"/>
              <a:t>61</a:t>
            </a:fld>
            <a:endParaRPr lang="es-ES_tradnl" sz="1000" b="1" dirty="0">
              <a:solidFill>
                <a:schemeClr val="bg1"/>
              </a:solidFill>
              <a:latin typeface="Arial Narrow" pitchFamily="34" charset="0"/>
              <a:cs typeface="Calibri"/>
              <a:sym typeface="Calibri"/>
            </a:endParaRPr>
          </a:p>
        </p:txBody>
      </p:sp>
      <p:sp>
        <p:nvSpPr>
          <p:cNvPr id="47" name="Text Placeholder 2"/>
          <p:cNvSpPr>
            <a:spLocks noGrp="1"/>
          </p:cNvSpPr>
          <p:nvPr>
            <p:custDataLst>
              <p:tags r:id="rId8"/>
            </p:custDataLst>
          </p:nvPr>
        </p:nvSpPr>
        <p:spPr bwMode="gray">
          <a:xfrm>
            <a:off x="5699125" y="2614613"/>
            <a:ext cx="193675" cy="182563"/>
          </a:xfrm>
          <a:prstGeom prst="rect">
            <a:avLst/>
          </a:prstGeom>
          <a:noFill/>
          <a:extLst>
            <a:ext uri="{909E8E84-426E-40DD-AFC4-6F175D3DCCD1}">
              <a14:hiddenFill xmlns="" xmlns:a14="http://schemas.microsoft.com/office/drawing/2010/main">
                <a:solidFill>
                  <a:srgbClr val="BCBCBC"/>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3DA5FD23-38B2-46F1-ACCA-6DDDAC4AFBAE}" type="datetime'3''''''2'''''''''''''''''''''''''''''''">
              <a:rPr lang="es-ES_tradnl" sz="1000" smtClean="0">
                <a:latin typeface="Arial Narrow" pitchFamily="34" charset="0"/>
                <a:cs typeface="Calibri"/>
              </a:rPr>
              <a:pPr algn="ctr"/>
              <a:t>32</a:t>
            </a:fld>
            <a:endParaRPr lang="es-ES_tradnl" sz="1000" dirty="0">
              <a:latin typeface="Arial Narrow" pitchFamily="34" charset="0"/>
              <a:cs typeface="Calibri"/>
              <a:sym typeface="Calibri"/>
            </a:endParaRPr>
          </a:p>
        </p:txBody>
      </p:sp>
      <p:sp>
        <p:nvSpPr>
          <p:cNvPr id="48" name="Text Placeholder 14"/>
          <p:cNvSpPr>
            <a:spLocks noGrp="1"/>
          </p:cNvSpPr>
          <p:nvPr>
            <p:custDataLst>
              <p:tags r:id="rId9"/>
            </p:custDataLst>
          </p:nvPr>
        </p:nvSpPr>
        <p:spPr bwMode="auto">
          <a:xfrm>
            <a:off x="4391025" y="33782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3171C4C-B6CE-4CEB-97A9-DD2AB605B383}" type="datetime'''''''''''2''''''''''''''0''''''''''''''''0''''''''''''''9'">
              <a:rPr lang="es-ES_tradnl" sz="1000" smtClean="0">
                <a:latin typeface="Arial Narrow" pitchFamily="34" charset="0"/>
              </a:rPr>
              <a:pPr/>
              <a:t>2009</a:t>
            </a:fld>
            <a:endParaRPr lang="es-ES_tradnl" sz="1000" dirty="0">
              <a:latin typeface="Arial Narrow" pitchFamily="34" charset="0"/>
              <a:sym typeface="Calibri"/>
            </a:endParaRPr>
          </a:p>
        </p:txBody>
      </p:sp>
      <p:sp>
        <p:nvSpPr>
          <p:cNvPr id="49" name="Text Placeholder 2"/>
          <p:cNvSpPr>
            <a:spLocks noGrp="1"/>
          </p:cNvSpPr>
          <p:nvPr>
            <p:custDataLst>
              <p:tags r:id="rId10"/>
            </p:custDataLst>
          </p:nvPr>
        </p:nvSpPr>
        <p:spPr bwMode="gray">
          <a:xfrm>
            <a:off x="4456113" y="2506663"/>
            <a:ext cx="193675"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7EFAE40-CA8D-4C7F-A461-3A88D28AF1D3}" type="datetime'''''''''''''''''''7''6'''''''''''''''''''''''''''''">
              <a:rPr lang="es-ES_tradnl" sz="1000" smtClean="0">
                <a:latin typeface="Arial Narrow" pitchFamily="34" charset="0"/>
                <a:cs typeface="Calibri"/>
              </a:rPr>
              <a:pPr algn="ctr"/>
              <a:t>76</a:t>
            </a:fld>
            <a:endParaRPr lang="es-ES_tradnl" sz="1000" dirty="0">
              <a:latin typeface="Arial Narrow" pitchFamily="34" charset="0"/>
              <a:cs typeface="Calibri"/>
              <a:sym typeface="Calibri"/>
            </a:endParaRPr>
          </a:p>
        </p:txBody>
      </p:sp>
      <p:sp>
        <p:nvSpPr>
          <p:cNvPr id="50" name="Text Placeholder 2"/>
          <p:cNvSpPr>
            <a:spLocks noGrp="1"/>
          </p:cNvSpPr>
          <p:nvPr>
            <p:custDataLst>
              <p:tags r:id="rId11"/>
            </p:custDataLst>
          </p:nvPr>
        </p:nvSpPr>
        <p:spPr bwMode="gray">
          <a:xfrm>
            <a:off x="4456113" y="2976563"/>
            <a:ext cx="193675"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3FC9BC1-2813-41D0-ADDA-DE7AFBC811BB}" type="datetime'''''''''''''''''5''''''''''''0'''''''''''''''''''''''''''">
              <a:rPr lang="es-ES_tradnl" sz="1000" b="1" smtClean="0">
                <a:solidFill>
                  <a:schemeClr val="bg1"/>
                </a:solidFill>
                <a:latin typeface="Arial Narrow" pitchFamily="34" charset="0"/>
                <a:cs typeface="Calibri"/>
              </a:rPr>
              <a:pPr algn="ctr"/>
              <a:t>50</a:t>
            </a:fld>
            <a:endParaRPr lang="es-ES_tradnl" sz="1000" b="1" dirty="0">
              <a:solidFill>
                <a:schemeClr val="bg1"/>
              </a:solidFill>
              <a:latin typeface="Arial Narrow" pitchFamily="34" charset="0"/>
              <a:cs typeface="Calibri"/>
              <a:sym typeface="Calibri"/>
            </a:endParaRPr>
          </a:p>
        </p:txBody>
      </p:sp>
      <p:sp>
        <p:nvSpPr>
          <p:cNvPr id="51" name="Text Placeholder 2"/>
          <p:cNvSpPr>
            <a:spLocks noGrp="1"/>
          </p:cNvSpPr>
          <p:nvPr>
            <p:custDataLst>
              <p:tags r:id="rId12"/>
            </p:custDataLst>
          </p:nvPr>
        </p:nvSpPr>
        <p:spPr bwMode="gray">
          <a:xfrm>
            <a:off x="4456113" y="2714625"/>
            <a:ext cx="193675" cy="182563"/>
          </a:xfrm>
          <a:prstGeom prst="rect">
            <a:avLst/>
          </a:prstGeom>
          <a:noFill/>
          <a:extLst>
            <a:ext uri="{909E8E84-426E-40DD-AFC4-6F175D3DCCD1}">
              <a14:hiddenFill xmlns="" xmlns:a14="http://schemas.microsoft.com/office/drawing/2010/main">
                <a:solidFill>
                  <a:srgbClr val="BCBCBC"/>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33D5B5D9-0762-419D-901C-364A065A2A12}" type="datetime'''''''''''''''''2''''''''''''''''''''''''''''''6'''">
              <a:rPr lang="es-ES_tradnl" sz="1000" smtClean="0">
                <a:latin typeface="Arial Narrow" pitchFamily="34" charset="0"/>
                <a:cs typeface="Calibri"/>
              </a:rPr>
              <a:pPr algn="ctr"/>
              <a:t>26</a:t>
            </a:fld>
            <a:endParaRPr lang="es-ES_tradnl" sz="1000" dirty="0">
              <a:latin typeface="Arial Narrow" pitchFamily="34" charset="0"/>
              <a:cs typeface="Calibri"/>
              <a:sym typeface="Calibri"/>
            </a:endParaRPr>
          </a:p>
        </p:txBody>
      </p:sp>
      <p:graphicFrame>
        <p:nvGraphicFramePr>
          <p:cNvPr id="100" name="Object 3"/>
          <p:cNvGraphicFramePr>
            <a:graphicFrameLocks/>
          </p:cNvGraphicFramePr>
          <p:nvPr/>
        </p:nvGraphicFramePr>
        <p:xfrm>
          <a:off x="3810000" y="5029200"/>
          <a:ext cx="2714525" cy="914535"/>
        </p:xfrm>
        <a:graphic>
          <a:graphicData uri="http://schemas.openxmlformats.org/drawingml/2006/chart">
            <c:chart xmlns:c="http://schemas.openxmlformats.org/drawingml/2006/chart" xmlns:r="http://schemas.openxmlformats.org/officeDocument/2006/relationships" r:id="rId46"/>
          </a:graphicData>
        </a:graphic>
      </p:graphicFrame>
      <p:cxnSp>
        <p:nvCxnSpPr>
          <p:cNvPr id="53" name="Straight Connector 4"/>
          <p:cNvCxnSpPr/>
          <p:nvPr>
            <p:custDataLst>
              <p:tags r:id="rId13"/>
            </p:custDataLst>
          </p:nvPr>
        </p:nvCxnSpPr>
        <p:spPr bwMode="gray">
          <a:xfrm flipV="1">
            <a:off x="4552950" y="4654550"/>
            <a:ext cx="1243013" cy="1238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4" name="Text Placeholder 2"/>
          <p:cNvSpPr>
            <a:spLocks noGrp="1"/>
          </p:cNvSpPr>
          <p:nvPr>
            <p:custDataLst>
              <p:tags r:id="rId14"/>
            </p:custDataLst>
          </p:nvPr>
        </p:nvSpPr>
        <p:spPr bwMode="gray">
          <a:xfrm>
            <a:off x="5661025" y="5286375"/>
            <a:ext cx="2714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F31947D9-81BA-42E2-8917-7CB93F20EA82}" type="datetime'''''''''''''''''''''4''8''''''''''5'''''''''''''''''''''''">
              <a:rPr lang="es-ES_tradnl" sz="1000" smtClean="0">
                <a:latin typeface="Arial Narrow" pitchFamily="34" charset="0"/>
                <a:cs typeface="Calibri"/>
              </a:rPr>
              <a:pPr algn="ctr"/>
              <a:t>485</a:t>
            </a:fld>
            <a:endParaRPr lang="es-ES_tradnl" sz="1000" dirty="0">
              <a:latin typeface="Arial Narrow" pitchFamily="34" charset="0"/>
              <a:cs typeface="Calibri"/>
              <a:sym typeface="Calibri"/>
            </a:endParaRPr>
          </a:p>
        </p:txBody>
      </p:sp>
      <p:sp>
        <p:nvSpPr>
          <p:cNvPr id="55" name="Text Placeholder 2"/>
          <p:cNvSpPr>
            <a:spLocks noGrp="1"/>
          </p:cNvSpPr>
          <p:nvPr>
            <p:custDataLst>
              <p:tags r:id="rId15"/>
            </p:custDataLst>
          </p:nvPr>
        </p:nvSpPr>
        <p:spPr bwMode="auto">
          <a:xfrm>
            <a:off x="4681538" y="4598988"/>
            <a:ext cx="984250"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97650ABC-851A-462A-9207-C97BEEB3A61D}" type="datetime'''''''''5''''''''''.2%'''''''''''''''''''''''''''''''''''''">
              <a:rPr lang="es-ES_tradnl" sz="1000" b="1" smtClean="0">
                <a:latin typeface="Arial Narrow" pitchFamily="34" charset="0"/>
              </a:rPr>
              <a:pPr algn="ctr">
                <a:lnSpc>
                  <a:spcPct val="90000"/>
                </a:lnSpc>
              </a:pPr>
              <a:t>5.2%</a:t>
            </a:fld>
            <a:r>
              <a:rPr lang="es-ES_tradnl" sz="1000" b="1" dirty="0" smtClean="0">
                <a:latin typeface="Arial Narrow" pitchFamily="34" charset="0"/>
                <a:sym typeface="+mn-lt"/>
              </a:rPr>
              <a:t> anual</a:t>
            </a:r>
            <a:endParaRPr lang="es-ES_tradnl" sz="1000" b="1" dirty="0">
              <a:latin typeface="Arial Narrow" pitchFamily="34" charset="0"/>
              <a:sym typeface="+mn-lt"/>
            </a:endParaRPr>
          </a:p>
        </p:txBody>
      </p:sp>
      <p:sp>
        <p:nvSpPr>
          <p:cNvPr id="56" name="Text Placeholder 23"/>
          <p:cNvSpPr>
            <a:spLocks noGrp="1"/>
          </p:cNvSpPr>
          <p:nvPr>
            <p:custDataLst>
              <p:tags r:id="rId16"/>
            </p:custDataLst>
          </p:nvPr>
        </p:nvSpPr>
        <p:spPr bwMode="auto">
          <a:xfrm>
            <a:off x="5634038" y="59309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659EC49-4F32-4FE7-B0B3-9F3616FB7ED1}" type="datetime'''''''''''20''''''''''''''''''''''''''''''1''''''''3'''''''''">
              <a:rPr lang="es-ES_tradnl" sz="1000" smtClean="0">
                <a:latin typeface="Arial Narrow" pitchFamily="34" charset="0"/>
              </a:rPr>
              <a:pPr/>
              <a:t>2013</a:t>
            </a:fld>
            <a:endParaRPr lang="es-ES_tradnl" sz="1000" dirty="0">
              <a:latin typeface="Arial Narrow" pitchFamily="34" charset="0"/>
              <a:sym typeface="Calibri"/>
            </a:endParaRPr>
          </a:p>
        </p:txBody>
      </p:sp>
      <p:sp>
        <p:nvSpPr>
          <p:cNvPr id="57" name="Text Placeholder 2"/>
          <p:cNvSpPr>
            <a:spLocks noGrp="1"/>
          </p:cNvSpPr>
          <p:nvPr>
            <p:custDataLst>
              <p:tags r:id="rId17"/>
            </p:custDataLst>
          </p:nvPr>
        </p:nvSpPr>
        <p:spPr bwMode="gray">
          <a:xfrm>
            <a:off x="5661025" y="4935538"/>
            <a:ext cx="2714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CE05504-FE5E-4916-9E2B-C4917A11C59C}" type="datetime'6''''''''''''''''''''''''''''''7''''''''7'''''">
              <a:rPr lang="es-ES_tradnl" sz="1000" smtClean="0">
                <a:latin typeface="Arial Narrow" pitchFamily="34" charset="0"/>
                <a:cs typeface="Calibri"/>
              </a:rPr>
              <a:pPr algn="ctr"/>
              <a:t>677</a:t>
            </a:fld>
            <a:endParaRPr lang="es-ES_tradnl" sz="1000" dirty="0">
              <a:latin typeface="Arial Narrow" pitchFamily="34" charset="0"/>
              <a:cs typeface="Calibri"/>
              <a:sym typeface="Calibri"/>
            </a:endParaRPr>
          </a:p>
        </p:txBody>
      </p:sp>
      <p:sp>
        <p:nvSpPr>
          <p:cNvPr id="58" name="Text Placeholder 2"/>
          <p:cNvSpPr>
            <a:spLocks noGrp="1"/>
          </p:cNvSpPr>
          <p:nvPr>
            <p:custDataLst>
              <p:tags r:id="rId18"/>
            </p:custDataLst>
          </p:nvPr>
        </p:nvSpPr>
        <p:spPr bwMode="gray">
          <a:xfrm>
            <a:off x="5661025" y="5610225"/>
            <a:ext cx="271463" cy="182563"/>
          </a:xfrm>
          <a:prstGeom prst="rect">
            <a:avLst/>
          </a:prstGeom>
          <a:noFill/>
          <a:extLst>
            <a:ext uri="{909E8E84-426E-40DD-AFC4-6F175D3DCCD1}">
              <a14:hiddenFill xmlns="" xmlns:a14="http://schemas.microsoft.com/office/drawing/2010/main">
                <a:solidFill>
                  <a:schemeClr val="hlink"/>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A0381C3-AE9B-476F-A13A-B059B8784B00}" type="datetime'''1''''9''2'''''''''''''''''''''''''''''''''">
              <a:rPr lang="es-ES_tradnl" sz="1000" b="1" smtClean="0">
                <a:solidFill>
                  <a:schemeClr val="bg1"/>
                </a:solidFill>
                <a:latin typeface="Arial Narrow" pitchFamily="34" charset="0"/>
                <a:cs typeface="Calibri"/>
              </a:rPr>
              <a:pPr algn="ctr"/>
              <a:t>192</a:t>
            </a:fld>
            <a:endParaRPr lang="es-ES_tradnl" sz="1000" b="1" dirty="0">
              <a:solidFill>
                <a:schemeClr val="bg1"/>
              </a:solidFill>
              <a:latin typeface="Arial Narrow" pitchFamily="34" charset="0"/>
              <a:cs typeface="Calibri"/>
              <a:sym typeface="Calibri"/>
            </a:endParaRPr>
          </a:p>
        </p:txBody>
      </p:sp>
      <p:sp>
        <p:nvSpPr>
          <p:cNvPr id="59" name="Text Placeholder 2"/>
          <p:cNvSpPr>
            <a:spLocks noGrp="1"/>
          </p:cNvSpPr>
          <p:nvPr>
            <p:custDataLst>
              <p:tags r:id="rId19"/>
            </p:custDataLst>
          </p:nvPr>
        </p:nvSpPr>
        <p:spPr bwMode="gray">
          <a:xfrm>
            <a:off x="4418013" y="5059363"/>
            <a:ext cx="2714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C06B203-FD80-4D47-ACEB-4AF75C4E4B8D}" type="datetime'''''''''''''''''''''''''''''''''''5''''5''''''2'''''''''">
              <a:rPr lang="es-ES_tradnl" sz="1000" smtClean="0">
                <a:latin typeface="Arial Narrow" pitchFamily="34" charset="0"/>
                <a:cs typeface="Calibri"/>
              </a:rPr>
              <a:pPr algn="ctr"/>
              <a:t>552</a:t>
            </a:fld>
            <a:endParaRPr lang="es-ES_tradnl" sz="1000" dirty="0">
              <a:latin typeface="Arial Narrow" pitchFamily="34" charset="0"/>
              <a:cs typeface="Calibri"/>
              <a:sym typeface="Calibri"/>
            </a:endParaRPr>
          </a:p>
        </p:txBody>
      </p:sp>
      <p:sp>
        <p:nvSpPr>
          <p:cNvPr id="60" name="Text Placeholder 19"/>
          <p:cNvSpPr>
            <a:spLocks noGrp="1"/>
          </p:cNvSpPr>
          <p:nvPr>
            <p:custDataLst>
              <p:tags r:id="rId20"/>
            </p:custDataLst>
          </p:nvPr>
        </p:nvSpPr>
        <p:spPr bwMode="auto">
          <a:xfrm>
            <a:off x="4391025" y="59309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2FFF930-9E5D-49A5-B8E1-AA4A96418CC1}" type="datetime'''''''''''2''''''''''''''0''''''''0''''''9'''''''''''''">
              <a:rPr lang="es-ES_tradnl" sz="1000" smtClean="0">
                <a:latin typeface="Arial Narrow" pitchFamily="34" charset="0"/>
                <a:sym typeface="Calibri"/>
              </a:rPr>
              <a:pPr/>
              <a:t>2009</a:t>
            </a:fld>
            <a:endParaRPr lang="es-ES_tradnl" sz="1000" dirty="0">
              <a:latin typeface="Arial Narrow" pitchFamily="34" charset="0"/>
              <a:sym typeface="Calibri"/>
            </a:endParaRPr>
          </a:p>
        </p:txBody>
      </p:sp>
      <p:sp>
        <p:nvSpPr>
          <p:cNvPr id="61" name="Text Placeholder 2"/>
          <p:cNvSpPr>
            <a:spLocks noGrp="1"/>
          </p:cNvSpPr>
          <p:nvPr>
            <p:custDataLst>
              <p:tags r:id="rId21"/>
            </p:custDataLst>
          </p:nvPr>
        </p:nvSpPr>
        <p:spPr bwMode="gray">
          <a:xfrm>
            <a:off x="4418013" y="5610225"/>
            <a:ext cx="2714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BA5CF4A-5B71-4560-A27C-0F92002F5CE9}" type="datetime'''''''''''''''''''''''''''''''''''1''9''''''''1'''''''''''">
              <a:rPr lang="es-ES_tradnl" sz="1000" b="1" smtClean="0">
                <a:solidFill>
                  <a:schemeClr val="bg1"/>
                </a:solidFill>
                <a:latin typeface="Arial Narrow" pitchFamily="34" charset="0"/>
                <a:cs typeface="Calibri"/>
              </a:rPr>
              <a:pPr algn="ctr"/>
              <a:t>191</a:t>
            </a:fld>
            <a:endParaRPr lang="es-ES_tradnl" sz="1000" b="1" dirty="0">
              <a:solidFill>
                <a:schemeClr val="bg1"/>
              </a:solidFill>
              <a:latin typeface="Arial Narrow" pitchFamily="34" charset="0"/>
              <a:cs typeface="Calibri"/>
              <a:sym typeface="Calibri"/>
            </a:endParaRPr>
          </a:p>
        </p:txBody>
      </p:sp>
      <p:sp>
        <p:nvSpPr>
          <p:cNvPr id="62" name="Text Placeholder 2"/>
          <p:cNvSpPr>
            <a:spLocks noGrp="1"/>
          </p:cNvSpPr>
          <p:nvPr>
            <p:custDataLst>
              <p:tags r:id="rId22"/>
            </p:custDataLst>
          </p:nvPr>
        </p:nvSpPr>
        <p:spPr bwMode="gray">
          <a:xfrm>
            <a:off x="4418013" y="5348288"/>
            <a:ext cx="2714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7BA0027-6CED-4557-BBCA-964DE92AA9CF}" type="datetime'''''3''''''''6''0'">
              <a:rPr lang="es-ES_tradnl" sz="1000" smtClean="0">
                <a:latin typeface="Arial Narrow" pitchFamily="34" charset="0"/>
                <a:cs typeface="Calibri"/>
              </a:rPr>
              <a:pPr algn="ctr"/>
              <a:t>360</a:t>
            </a:fld>
            <a:endParaRPr lang="es-ES_tradnl" sz="1000" dirty="0">
              <a:latin typeface="Arial Narrow" pitchFamily="34" charset="0"/>
              <a:cs typeface="Calibri"/>
              <a:sym typeface="Calibri"/>
            </a:endParaRPr>
          </a:p>
        </p:txBody>
      </p:sp>
      <p:sp>
        <p:nvSpPr>
          <p:cNvPr id="63" name="McK 5. Source"/>
          <p:cNvSpPr>
            <a:spLocks noChangeArrowheads="1"/>
          </p:cNvSpPr>
          <p:nvPr/>
        </p:nvSpPr>
        <p:spPr bwMode="auto">
          <a:xfrm>
            <a:off x="161984" y="6616023"/>
            <a:ext cx="8325119"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85775" indent="-485775" defTabSz="913526">
              <a:tabLst>
                <a:tab pos="485775" algn="l"/>
              </a:tabLst>
            </a:pPr>
            <a:r>
              <a:rPr lang="es-ES_tradnl" sz="800" dirty="0" smtClean="0">
                <a:latin typeface="Arial Narrow" pitchFamily="34" charset="0"/>
              </a:rPr>
              <a:t>Fuente: INEGI: Banco de Información Económica (2014); SCT (2013)</a:t>
            </a:r>
            <a:endParaRPr lang="es-ES_tradnl" sz="800" dirty="0">
              <a:latin typeface="Arial Narrow" pitchFamily="34" charset="0"/>
            </a:endParaRPr>
          </a:p>
        </p:txBody>
      </p:sp>
      <p:sp>
        <p:nvSpPr>
          <p:cNvPr id="64" name="Rectangle 206"/>
          <p:cNvSpPr/>
          <p:nvPr>
            <p:custDataLst>
              <p:tags r:id="rId23"/>
            </p:custDataLst>
          </p:nvPr>
        </p:nvSpPr>
        <p:spPr bwMode="auto">
          <a:xfrm>
            <a:off x="4556125" y="1679575"/>
            <a:ext cx="138113" cy="138113"/>
          </a:xfrm>
          <a:prstGeom prst="rect">
            <a:avLst/>
          </a:prstGeom>
          <a:solidFill>
            <a:schemeClr val="accent3">
              <a:lumMod val="40000"/>
              <a:lumOff val="60000"/>
            </a:schemeClr>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000" dirty="0" smtClean="0">
              <a:solidFill>
                <a:schemeClr val="tx1"/>
              </a:solidFill>
              <a:latin typeface="Arial Narrow" pitchFamily="34" charset="0"/>
            </a:endParaRPr>
          </a:p>
        </p:txBody>
      </p:sp>
      <p:sp>
        <p:nvSpPr>
          <p:cNvPr id="65" name="Rectangle 207"/>
          <p:cNvSpPr/>
          <p:nvPr>
            <p:custDataLst>
              <p:tags r:id="rId24"/>
            </p:custDataLst>
          </p:nvPr>
        </p:nvSpPr>
        <p:spPr bwMode="auto">
          <a:xfrm>
            <a:off x="5792788" y="1679575"/>
            <a:ext cx="138113" cy="138113"/>
          </a:xfrm>
          <a:prstGeom prst="rect">
            <a:avLst/>
          </a:prstGeom>
          <a:solidFill>
            <a:schemeClr val="accent3"/>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000" dirty="0" smtClean="0">
              <a:solidFill>
                <a:schemeClr val="tx1"/>
              </a:solidFill>
              <a:latin typeface="Arial Narrow" pitchFamily="34" charset="0"/>
            </a:endParaRPr>
          </a:p>
        </p:txBody>
      </p:sp>
      <p:sp>
        <p:nvSpPr>
          <p:cNvPr id="66" name="Text Placeholder 2"/>
          <p:cNvSpPr>
            <a:spLocks noGrp="1"/>
          </p:cNvSpPr>
          <p:nvPr>
            <p:custDataLst>
              <p:tags r:id="rId25"/>
            </p:custDataLst>
          </p:nvPr>
        </p:nvSpPr>
        <p:spPr bwMode="auto">
          <a:xfrm>
            <a:off x="6032500" y="1677988"/>
            <a:ext cx="560388"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0F6A335-40E4-4C93-8FA3-49BCB971869D}" type="datetime'N''''''a''''''''ci''''''''''''''o''n''''a''''le''s'''''">
              <a:rPr lang="es-ES_tradnl" sz="1000" smtClean="0">
                <a:latin typeface="Arial Narrow" pitchFamily="34" charset="0"/>
                <a:cs typeface="Calibri"/>
                <a:sym typeface="Calibri"/>
              </a:rPr>
              <a:pPr/>
              <a:t>Nacionales</a:t>
            </a:fld>
            <a:endParaRPr lang="es-ES_tradnl" sz="1000" dirty="0">
              <a:latin typeface="Arial Narrow" pitchFamily="34" charset="0"/>
              <a:cs typeface="Calibri"/>
              <a:sym typeface="Calibri"/>
            </a:endParaRPr>
          </a:p>
        </p:txBody>
      </p:sp>
      <p:sp>
        <p:nvSpPr>
          <p:cNvPr id="67" name="Text Placeholder 2"/>
          <p:cNvSpPr>
            <a:spLocks noGrp="1"/>
          </p:cNvSpPr>
          <p:nvPr>
            <p:custDataLst>
              <p:tags r:id="rId26"/>
            </p:custDataLst>
          </p:nvPr>
        </p:nvSpPr>
        <p:spPr bwMode="auto">
          <a:xfrm>
            <a:off x="4795838" y="1677988"/>
            <a:ext cx="793750"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1D6A905-72F2-47E9-B31C-97C3BDA7B887}" type="datetime'''''I''nt''''''''e''r''''''na''ci''''o''n''''a''''l''''''e''s'">
              <a:rPr lang="es-ES_tradnl" sz="1000" smtClean="0">
                <a:latin typeface="Arial Narrow" pitchFamily="34" charset="0"/>
                <a:cs typeface="Calibri"/>
                <a:sym typeface="Calibri"/>
              </a:rPr>
              <a:pPr/>
              <a:t>Internacionales</a:t>
            </a:fld>
            <a:endParaRPr lang="es-ES_tradnl" sz="1000" dirty="0">
              <a:latin typeface="Arial Narrow" pitchFamily="34" charset="0"/>
              <a:cs typeface="Calibri"/>
              <a:sym typeface="Calibri"/>
            </a:endParaRPr>
          </a:p>
        </p:txBody>
      </p:sp>
      <p:sp>
        <p:nvSpPr>
          <p:cNvPr id="68" name="Rectangle 67"/>
          <p:cNvSpPr txBox="1">
            <a:spLocks/>
          </p:cNvSpPr>
          <p:nvPr/>
        </p:nvSpPr>
        <p:spPr>
          <a:xfrm>
            <a:off x="7113588" y="2328545"/>
            <a:ext cx="1797050" cy="2481263"/>
          </a:xfrm>
          <a:prstGeom prst="rect">
            <a:avLst/>
          </a:prstGeom>
          <a:solidFill>
            <a:schemeClr val="bg1">
              <a:lumMod val="9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s-ES_tradnl" sz="1000" dirty="0">
              <a:latin typeface="Arial Narrow" pitchFamily="34" charset="0"/>
            </a:endParaRPr>
          </a:p>
        </p:txBody>
      </p:sp>
      <p:sp>
        <p:nvSpPr>
          <p:cNvPr id="69" name="McK 4. Footnote"/>
          <p:cNvSpPr txBox="1">
            <a:spLocks noChangeArrowheads="1"/>
          </p:cNvSpPr>
          <p:nvPr/>
        </p:nvSpPr>
        <p:spPr bwMode="auto">
          <a:xfrm>
            <a:off x="161984" y="6477970"/>
            <a:ext cx="8325119"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90488" indent="-90488"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ES_tradnl" sz="800" dirty="0" smtClean="0">
                <a:latin typeface="Arial Narrow" pitchFamily="34" charset="0"/>
              </a:rPr>
              <a:t>1 Sistema de aeropuertos del país: Incluye AICM, ASUR, ASA, GAP y OMA</a:t>
            </a:r>
            <a:endParaRPr lang="es-ES_tradnl" sz="800" dirty="0">
              <a:latin typeface="Arial Narrow" pitchFamily="34" charset="0"/>
            </a:endParaRPr>
          </a:p>
        </p:txBody>
      </p:sp>
      <p:sp>
        <p:nvSpPr>
          <p:cNvPr id="70" name="Rectangle 67"/>
          <p:cNvSpPr txBox="1">
            <a:spLocks/>
          </p:cNvSpPr>
          <p:nvPr/>
        </p:nvSpPr>
        <p:spPr>
          <a:xfrm>
            <a:off x="7207903" y="2504666"/>
            <a:ext cx="1641167" cy="2160591"/>
          </a:xfrm>
          <a:prstGeom prst="rect">
            <a:avLst/>
          </a:prstGeom>
          <a:noFill/>
          <a:ln w="3175">
            <a:noFill/>
            <a:miter lim="800000"/>
            <a:headEnd/>
            <a:tailEnd/>
          </a:ln>
          <a:effec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nSpc>
                <a:spcPct val="90000"/>
              </a:lnSpc>
              <a:buFont typeface="Wingdings" pitchFamily="2" charset="2"/>
              <a:buChar char="ü"/>
            </a:pPr>
            <a:r>
              <a:rPr lang="es-ES_tradnl" sz="1300" dirty="0" smtClean="0">
                <a:latin typeface="Arial Narrow" pitchFamily="34" charset="0"/>
              </a:rPr>
              <a:t>La actividad aeroportuaria en pasajeros creció más rápidamente que la economía (~2 puntos porcentuales )</a:t>
            </a:r>
          </a:p>
          <a:p>
            <a:pPr lvl="1">
              <a:lnSpc>
                <a:spcPct val="90000"/>
              </a:lnSpc>
              <a:buFont typeface="Wingdings" pitchFamily="2" charset="2"/>
              <a:buChar char="ü"/>
            </a:pPr>
            <a:endParaRPr lang="es-ES_tradnl" sz="1300" dirty="0">
              <a:latin typeface="Arial Narrow" pitchFamily="34" charset="0"/>
            </a:endParaRPr>
          </a:p>
          <a:p>
            <a:pPr lvl="1">
              <a:lnSpc>
                <a:spcPct val="90000"/>
              </a:lnSpc>
              <a:buFont typeface="Wingdings" pitchFamily="2" charset="2"/>
              <a:buChar char="ü"/>
            </a:pPr>
            <a:r>
              <a:rPr lang="es-ES_tradnl" sz="1300" dirty="0" smtClean="0">
                <a:latin typeface="Arial Narrow" pitchFamily="34" charset="0"/>
              </a:rPr>
              <a:t>El movimiento de carga creció al doble del indicador de actividad industrial del país</a:t>
            </a:r>
          </a:p>
          <a:p>
            <a:pPr marL="1587" lvl="1" indent="0">
              <a:lnSpc>
                <a:spcPct val="90000"/>
              </a:lnSpc>
              <a:buNone/>
            </a:pPr>
            <a:endParaRPr lang="es-ES_tradnl" sz="1300" dirty="0">
              <a:latin typeface="Arial Narrow" pitchFamily="34" charset="0"/>
            </a:endParaRPr>
          </a:p>
        </p:txBody>
      </p:sp>
      <p:sp>
        <p:nvSpPr>
          <p:cNvPr id="71" name="Right Arrow 80"/>
          <p:cNvSpPr/>
          <p:nvPr/>
        </p:nvSpPr>
        <p:spPr>
          <a:xfrm>
            <a:off x="6427004" y="3438658"/>
            <a:ext cx="625041" cy="266303"/>
          </a:xfrm>
          <a:prstGeom prst="rightArrow">
            <a:avLst>
              <a:gd name="adj1" fmla="val 79978"/>
              <a:gd name="adj2" fmla="val 67082"/>
            </a:avLst>
          </a:prstGeom>
          <a:ln/>
        </p:spPr>
        <p:style>
          <a:lnRef idx="1">
            <a:schemeClr val="accent6"/>
          </a:lnRef>
          <a:fillRef idx="2">
            <a:schemeClr val="accent6"/>
          </a:fillRef>
          <a:effectRef idx="1">
            <a:schemeClr val="accent6"/>
          </a:effectRef>
          <a:fontRef idx="minor">
            <a:schemeClr val="dk1"/>
          </a:fontRef>
        </p:style>
        <p:txBody>
          <a:bodyPr rtlCol="0" anchor="ctr">
            <a:noAutofit/>
          </a:bodyPr>
          <a:lstStyle/>
          <a:p>
            <a:endParaRPr lang="es-ES_tradnl" sz="1000" b="1" dirty="0">
              <a:solidFill>
                <a:schemeClr val="tx2"/>
              </a:solidFill>
              <a:latin typeface="Arial Narrow" pitchFamily="34" charset="0"/>
            </a:endParaRPr>
          </a:p>
        </p:txBody>
      </p:sp>
      <p:sp>
        <p:nvSpPr>
          <p:cNvPr id="72" name="Rectangle 3"/>
          <p:cNvSpPr>
            <a:spLocks noChangeArrowheads="1"/>
          </p:cNvSpPr>
          <p:nvPr/>
        </p:nvSpPr>
        <p:spPr bwMode="gray">
          <a:xfrm>
            <a:off x="236430" y="1042512"/>
            <a:ext cx="3079762" cy="25292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a:latin typeface="Arial Narrow" pitchFamily="34" charset="0"/>
            </a:endParaRPr>
          </a:p>
        </p:txBody>
      </p:sp>
      <p:sp>
        <p:nvSpPr>
          <p:cNvPr id="73" name="Rectangle 4"/>
          <p:cNvSpPr>
            <a:spLocks noChangeArrowheads="1"/>
          </p:cNvSpPr>
          <p:nvPr>
            <p:custDataLst>
              <p:tags r:id="rId27"/>
            </p:custDataLst>
          </p:nvPr>
        </p:nvSpPr>
        <p:spPr bwMode="auto">
          <a:xfrm>
            <a:off x="236430" y="1040884"/>
            <a:ext cx="2531153"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3175">
              <a:spcBef>
                <a:spcPts val="0"/>
              </a:spcBef>
            </a:pPr>
            <a:r>
              <a:rPr lang="es-ES_tradnl" sz="1200" dirty="0" smtClean="0">
                <a:solidFill>
                  <a:schemeClr val="tx1"/>
                </a:solidFill>
                <a:latin typeface="Arial Narrow" pitchFamily="34" charset="0"/>
                <a:cs typeface="Vani" pitchFamily="34" charset="0"/>
              </a:rPr>
              <a:t>Crecimiento económico del país</a:t>
            </a:r>
            <a:endParaRPr lang="es-ES_tradnl" sz="1200" baseline="30000" dirty="0" smtClean="0">
              <a:solidFill>
                <a:schemeClr val="tx1"/>
              </a:solidFill>
              <a:latin typeface="Arial Narrow" pitchFamily="34" charset="0"/>
              <a:cs typeface="Vani" pitchFamily="34" charset="0"/>
            </a:endParaRPr>
          </a:p>
          <a:p>
            <a:pPr marL="3175">
              <a:spcBef>
                <a:spcPts val="0"/>
              </a:spcBef>
            </a:pPr>
            <a:r>
              <a:rPr lang="es-ES_tradnl" sz="1200" dirty="0" smtClean="0">
                <a:solidFill>
                  <a:schemeClr val="tx1"/>
                </a:solidFill>
                <a:latin typeface="Arial Narrow" pitchFamily="34" charset="0"/>
                <a:cs typeface="Vani" pitchFamily="34" charset="0"/>
              </a:rPr>
              <a:t>PIB real, miles de </a:t>
            </a:r>
            <a:r>
              <a:rPr lang="es-ES_tradnl" sz="1200" dirty="0" err="1" smtClean="0">
                <a:solidFill>
                  <a:schemeClr val="tx1"/>
                </a:solidFill>
                <a:latin typeface="Arial Narrow" pitchFamily="34" charset="0"/>
                <a:cs typeface="Vani" pitchFamily="34" charset="0"/>
              </a:rPr>
              <a:t>mdp</a:t>
            </a:r>
            <a:endParaRPr lang="es-ES_tradnl" sz="1200" dirty="0">
              <a:solidFill>
                <a:schemeClr val="tx1"/>
              </a:solidFill>
              <a:latin typeface="Arial Narrow" pitchFamily="34" charset="0"/>
              <a:cs typeface="Vani" pitchFamily="34" charset="0"/>
            </a:endParaRPr>
          </a:p>
        </p:txBody>
      </p:sp>
      <p:graphicFrame>
        <p:nvGraphicFramePr>
          <p:cNvPr id="98" name="Object 4"/>
          <p:cNvGraphicFramePr>
            <a:graphicFrameLocks/>
          </p:cNvGraphicFramePr>
          <p:nvPr/>
        </p:nvGraphicFramePr>
        <p:xfrm>
          <a:off x="381000" y="2476500"/>
          <a:ext cx="2724243" cy="914535"/>
        </p:xfrm>
        <a:graphic>
          <a:graphicData uri="http://schemas.openxmlformats.org/drawingml/2006/chart">
            <c:chart xmlns:c="http://schemas.openxmlformats.org/drawingml/2006/chart" xmlns:r="http://schemas.openxmlformats.org/officeDocument/2006/relationships" r:id="rId47"/>
          </a:graphicData>
        </a:graphic>
      </p:graphicFrame>
      <p:cxnSp>
        <p:nvCxnSpPr>
          <p:cNvPr id="78" name="Straight Connector 9"/>
          <p:cNvCxnSpPr/>
          <p:nvPr>
            <p:custDataLst>
              <p:tags r:id="rId28"/>
            </p:custDataLst>
          </p:nvPr>
        </p:nvCxnSpPr>
        <p:spPr bwMode="gray">
          <a:xfrm flipV="1">
            <a:off x="1128713" y="2120900"/>
            <a:ext cx="1238250" cy="857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9" name="Text Placeholder 18"/>
          <p:cNvSpPr>
            <a:spLocks noGrp="1"/>
          </p:cNvSpPr>
          <p:nvPr>
            <p:custDataLst>
              <p:tags r:id="rId29"/>
            </p:custDataLst>
          </p:nvPr>
        </p:nvSpPr>
        <p:spPr bwMode="auto">
          <a:xfrm>
            <a:off x="2205038" y="33782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93A9FEE-B670-4EA8-B45A-F041B691023F}" type="datetime'''''''''''''20''1''''''''''''''''''''''''3'''''''''''''">
              <a:rPr lang="es-ES_tradnl" sz="1000" smtClean="0">
                <a:latin typeface="Arial Narrow" pitchFamily="34" charset="0"/>
              </a:rPr>
              <a:pPr/>
              <a:t>2013</a:t>
            </a:fld>
            <a:endParaRPr lang="es-ES_tradnl" sz="1000" dirty="0">
              <a:latin typeface="Arial Narrow" pitchFamily="34" charset="0"/>
              <a:sym typeface="Calibri"/>
            </a:endParaRPr>
          </a:p>
        </p:txBody>
      </p:sp>
      <p:sp>
        <p:nvSpPr>
          <p:cNvPr id="80" name="Text Placeholder 6"/>
          <p:cNvSpPr>
            <a:spLocks noGrp="1"/>
          </p:cNvSpPr>
          <p:nvPr>
            <p:custDataLst>
              <p:tags r:id="rId30"/>
            </p:custDataLst>
          </p:nvPr>
        </p:nvSpPr>
        <p:spPr bwMode="auto">
          <a:xfrm>
            <a:off x="1255713" y="2046288"/>
            <a:ext cx="984250"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A2190D15-F37B-4583-8F4C-1A978F21855D}" type="datetime'3.''''''''5''''''%'''''''''''''''''''''''''''''">
              <a:rPr lang="es-ES_tradnl" sz="1000" b="1" smtClean="0">
                <a:latin typeface="Arial Narrow" pitchFamily="34" charset="0"/>
                <a:cs typeface="Calibri"/>
              </a:rPr>
              <a:pPr algn="ctr">
                <a:lnSpc>
                  <a:spcPct val="90000"/>
                </a:lnSpc>
              </a:pPr>
              <a:t>3.5%</a:t>
            </a:fld>
            <a:r>
              <a:rPr lang="es-ES_tradnl" sz="1000" b="1" dirty="0" smtClean="0">
                <a:latin typeface="Arial Narrow" pitchFamily="34" charset="0"/>
                <a:cs typeface="Calibri"/>
                <a:sym typeface="Calibri"/>
              </a:rPr>
              <a:t> anual</a:t>
            </a:r>
            <a:endParaRPr lang="es-ES_tradnl" sz="1000" b="1" dirty="0">
              <a:latin typeface="Arial Narrow" pitchFamily="34" charset="0"/>
              <a:cs typeface="Calibri"/>
              <a:sym typeface="Calibri"/>
            </a:endParaRPr>
          </a:p>
        </p:txBody>
      </p:sp>
      <p:sp>
        <p:nvSpPr>
          <p:cNvPr id="81" name="Text Placeholder 5"/>
          <p:cNvSpPr>
            <a:spLocks noGrp="1"/>
          </p:cNvSpPr>
          <p:nvPr>
            <p:custDataLst>
              <p:tags r:id="rId31"/>
            </p:custDataLst>
          </p:nvPr>
        </p:nvSpPr>
        <p:spPr bwMode="gray">
          <a:xfrm>
            <a:off x="2135188" y="2382838"/>
            <a:ext cx="465138"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B6B9944-3F5A-48BD-A0A4-E7892AC76276}" type="datetime'''''1''''''''''3,''425'''''''''''''">
              <a:rPr lang="es-ES_tradnl" sz="1000" smtClean="0">
                <a:latin typeface="Arial Narrow" pitchFamily="34" charset="0"/>
                <a:cs typeface="Calibri"/>
              </a:rPr>
              <a:pPr algn="ctr"/>
              <a:t>13,425</a:t>
            </a:fld>
            <a:endParaRPr lang="es-ES_tradnl" sz="1000" dirty="0">
              <a:latin typeface="Arial Narrow" pitchFamily="34" charset="0"/>
              <a:ea typeface="ＭＳ Ｐゴシック"/>
              <a:cs typeface="Calibri"/>
              <a:sym typeface="Calibri"/>
            </a:endParaRPr>
          </a:p>
        </p:txBody>
      </p:sp>
      <p:sp>
        <p:nvSpPr>
          <p:cNvPr id="82" name="Text Placeholder 14"/>
          <p:cNvSpPr>
            <a:spLocks noGrp="1"/>
          </p:cNvSpPr>
          <p:nvPr>
            <p:custDataLst>
              <p:tags r:id="rId32"/>
            </p:custDataLst>
          </p:nvPr>
        </p:nvSpPr>
        <p:spPr bwMode="auto">
          <a:xfrm>
            <a:off x="966788" y="33782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E3B772C-2C6A-4364-B31A-611E834582D1}" type="datetime'''''''''''''''''''''''2''''0''''''''''''''0''''''''''''9'''''">
              <a:rPr lang="es-ES_tradnl" sz="1000" smtClean="0">
                <a:latin typeface="Arial Narrow" pitchFamily="34" charset="0"/>
              </a:rPr>
              <a:pPr/>
              <a:t>2009</a:t>
            </a:fld>
            <a:endParaRPr lang="es-ES_tradnl" sz="1000" dirty="0">
              <a:latin typeface="Arial Narrow" pitchFamily="34" charset="0"/>
              <a:sym typeface="Calibri"/>
            </a:endParaRPr>
          </a:p>
        </p:txBody>
      </p:sp>
      <p:sp>
        <p:nvSpPr>
          <p:cNvPr id="83" name="Text Placeholder 4"/>
          <p:cNvSpPr>
            <a:spLocks noGrp="1"/>
          </p:cNvSpPr>
          <p:nvPr>
            <p:custDataLst>
              <p:tags r:id="rId33"/>
            </p:custDataLst>
          </p:nvPr>
        </p:nvSpPr>
        <p:spPr bwMode="gray">
          <a:xfrm>
            <a:off x="896938" y="2468563"/>
            <a:ext cx="465138"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F203F49-EF0E-47EA-ABB0-3DB791EE4E44}" type="datetime'''''''''''11'''''''',''6''''''81'">
              <a:rPr lang="es-ES_tradnl" sz="1000" smtClean="0">
                <a:latin typeface="Arial Narrow" pitchFamily="34" charset="0"/>
                <a:cs typeface="Calibri"/>
              </a:rPr>
              <a:pPr algn="ctr"/>
              <a:t>11,681</a:t>
            </a:fld>
            <a:endParaRPr lang="es-ES_tradnl" sz="1000" dirty="0">
              <a:latin typeface="Arial Narrow" pitchFamily="34" charset="0"/>
              <a:cs typeface="Calibri"/>
              <a:sym typeface="Calibri"/>
            </a:endParaRPr>
          </a:p>
        </p:txBody>
      </p:sp>
      <p:sp>
        <p:nvSpPr>
          <p:cNvPr id="84" name="Rectangle 4"/>
          <p:cNvSpPr>
            <a:spLocks noChangeArrowheads="1"/>
          </p:cNvSpPr>
          <p:nvPr>
            <p:custDataLst>
              <p:tags r:id="rId34"/>
            </p:custDataLst>
          </p:nvPr>
        </p:nvSpPr>
        <p:spPr bwMode="auto">
          <a:xfrm>
            <a:off x="236430" y="3698767"/>
            <a:ext cx="2531154"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3175">
              <a:spcBef>
                <a:spcPts val="0"/>
              </a:spcBef>
            </a:pPr>
            <a:r>
              <a:rPr lang="es-ES_tradnl" sz="1200" dirty="0" smtClean="0">
                <a:solidFill>
                  <a:schemeClr val="tx1"/>
                </a:solidFill>
                <a:latin typeface="Arial Narrow" pitchFamily="34" charset="0"/>
                <a:cs typeface="Vani" pitchFamily="34" charset="0"/>
              </a:rPr>
              <a:t>Crecimiento industrial</a:t>
            </a:r>
          </a:p>
          <a:p>
            <a:pPr marL="3175">
              <a:spcBef>
                <a:spcPts val="0"/>
              </a:spcBef>
            </a:pPr>
            <a:r>
              <a:rPr lang="es-ES_tradnl" sz="1200" dirty="0" smtClean="0">
                <a:solidFill>
                  <a:schemeClr val="tx1"/>
                </a:solidFill>
                <a:latin typeface="Arial Narrow" pitchFamily="34" charset="0"/>
                <a:cs typeface="Vani" pitchFamily="34" charset="0"/>
              </a:rPr>
              <a:t>Indicador de actividad industrial </a:t>
            </a:r>
            <a:endParaRPr lang="es-ES_tradnl" sz="1200" dirty="0">
              <a:solidFill>
                <a:schemeClr val="tx1"/>
              </a:solidFill>
              <a:latin typeface="Arial Narrow" pitchFamily="34" charset="0"/>
              <a:cs typeface="Vani" pitchFamily="34" charset="0"/>
            </a:endParaRPr>
          </a:p>
        </p:txBody>
      </p:sp>
      <p:graphicFrame>
        <p:nvGraphicFramePr>
          <p:cNvPr id="99" name="Object 5"/>
          <p:cNvGraphicFramePr>
            <a:graphicFrameLocks/>
          </p:cNvGraphicFramePr>
          <p:nvPr/>
        </p:nvGraphicFramePr>
        <p:xfrm>
          <a:off x="381000" y="4762500"/>
          <a:ext cx="2724243" cy="1133451"/>
        </p:xfrm>
        <a:graphic>
          <a:graphicData uri="http://schemas.openxmlformats.org/drawingml/2006/chart">
            <c:chart xmlns:c="http://schemas.openxmlformats.org/drawingml/2006/chart" xmlns:r="http://schemas.openxmlformats.org/officeDocument/2006/relationships" r:id="rId48"/>
          </a:graphicData>
        </a:graphic>
      </p:graphicFrame>
      <p:cxnSp>
        <p:nvCxnSpPr>
          <p:cNvPr id="89" name="Straight Connector 121"/>
          <p:cNvCxnSpPr/>
          <p:nvPr>
            <p:custDataLst>
              <p:tags r:id="rId35"/>
            </p:custDataLst>
          </p:nvPr>
        </p:nvCxnSpPr>
        <p:spPr bwMode="gray">
          <a:xfrm flipV="1">
            <a:off x="1128713" y="4687888"/>
            <a:ext cx="1238250" cy="571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0" name="Text Placeholder 14"/>
          <p:cNvSpPr>
            <a:spLocks noGrp="1"/>
          </p:cNvSpPr>
          <p:nvPr>
            <p:custDataLst>
              <p:tags r:id="rId36"/>
            </p:custDataLst>
          </p:nvPr>
        </p:nvSpPr>
        <p:spPr bwMode="auto">
          <a:xfrm>
            <a:off x="966788" y="59309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513F370-D69C-4F08-B916-155569E91443}" type="datetime'''2''''''''''''''0''''''''''''''''''0''''''9'''''''''''''''">
              <a:rPr lang="es-ES_tradnl" sz="1000" smtClean="0">
                <a:latin typeface="Arial Narrow" pitchFamily="34" charset="0"/>
              </a:rPr>
              <a:pPr/>
              <a:t>2009</a:t>
            </a:fld>
            <a:endParaRPr lang="es-ES_tradnl" sz="1000" dirty="0">
              <a:latin typeface="Arial Narrow" pitchFamily="34" charset="0"/>
              <a:sym typeface="Calibri"/>
            </a:endParaRPr>
          </a:p>
        </p:txBody>
      </p:sp>
      <p:sp>
        <p:nvSpPr>
          <p:cNvPr id="91" name="Text Placeholder 18"/>
          <p:cNvSpPr>
            <a:spLocks noGrp="1"/>
          </p:cNvSpPr>
          <p:nvPr>
            <p:custDataLst>
              <p:tags r:id="rId37"/>
            </p:custDataLst>
          </p:nvPr>
        </p:nvSpPr>
        <p:spPr bwMode="auto">
          <a:xfrm>
            <a:off x="2205038" y="5930900"/>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B82D86D-FED4-4575-98E6-B72438C9155C}" type="datetime'2''''''''''''''''''''''''0''''''''''13'''''''''''''''''">
              <a:rPr lang="es-ES_tradnl" sz="1000" smtClean="0">
                <a:latin typeface="Arial Narrow" pitchFamily="34" charset="0"/>
              </a:rPr>
              <a:pPr/>
              <a:t>2013</a:t>
            </a:fld>
            <a:endParaRPr lang="es-ES_tradnl" sz="1000" dirty="0">
              <a:latin typeface="Arial Narrow" pitchFamily="34" charset="0"/>
              <a:sym typeface="Calibri"/>
            </a:endParaRPr>
          </a:p>
        </p:txBody>
      </p:sp>
      <p:sp>
        <p:nvSpPr>
          <p:cNvPr id="92" name="Text Placeholder 6"/>
          <p:cNvSpPr>
            <a:spLocks noGrp="1"/>
          </p:cNvSpPr>
          <p:nvPr>
            <p:custDataLst>
              <p:tags r:id="rId38"/>
            </p:custDataLst>
          </p:nvPr>
        </p:nvSpPr>
        <p:spPr bwMode="auto">
          <a:xfrm>
            <a:off x="1255713" y="4598988"/>
            <a:ext cx="984250"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61E1E15B-473C-4BF9-83A3-DA3C55FA5D87}" type="datetime'''2.''''''''''5''''''''''%'''''''''''''''''''''''''''''''''''">
              <a:rPr lang="es-ES_tradnl" sz="1000" b="1" smtClean="0">
                <a:latin typeface="Arial Narrow" pitchFamily="34" charset="0"/>
                <a:cs typeface="Calibri"/>
              </a:rPr>
              <a:pPr algn="ctr">
                <a:lnSpc>
                  <a:spcPct val="90000"/>
                </a:lnSpc>
              </a:pPr>
              <a:t>2.5%</a:t>
            </a:fld>
            <a:r>
              <a:rPr lang="es-ES_tradnl" sz="1000" b="1" dirty="0" smtClean="0">
                <a:latin typeface="Arial Narrow" pitchFamily="34" charset="0"/>
                <a:cs typeface="Calibri"/>
                <a:sym typeface="Calibri"/>
              </a:rPr>
              <a:t> anual</a:t>
            </a:r>
            <a:endParaRPr lang="es-ES_tradnl" sz="1000" b="1" dirty="0">
              <a:latin typeface="Arial Narrow" pitchFamily="34" charset="0"/>
              <a:cs typeface="Calibri"/>
              <a:sym typeface="Calibri"/>
            </a:endParaRPr>
          </a:p>
        </p:txBody>
      </p:sp>
      <p:sp>
        <p:nvSpPr>
          <p:cNvPr id="93" name="Rectangle 15"/>
          <p:cNvSpPr/>
          <p:nvPr>
            <p:custDataLst>
              <p:tags r:id="rId39"/>
            </p:custDataLst>
          </p:nvPr>
        </p:nvSpPr>
        <p:spPr bwMode="auto">
          <a:xfrm>
            <a:off x="5792788" y="4308475"/>
            <a:ext cx="138113" cy="138113"/>
          </a:xfrm>
          <a:prstGeom prst="rect">
            <a:avLst/>
          </a:prstGeom>
          <a:solidFill>
            <a:schemeClr val="accent3"/>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Arial Narrow" pitchFamily="34" charset="0"/>
            </a:endParaRPr>
          </a:p>
        </p:txBody>
      </p:sp>
      <p:sp>
        <p:nvSpPr>
          <p:cNvPr id="94" name="Rectangle 14"/>
          <p:cNvSpPr/>
          <p:nvPr>
            <p:custDataLst>
              <p:tags r:id="rId40"/>
            </p:custDataLst>
          </p:nvPr>
        </p:nvSpPr>
        <p:spPr bwMode="auto">
          <a:xfrm>
            <a:off x="4556125" y="4308475"/>
            <a:ext cx="138113" cy="138113"/>
          </a:xfrm>
          <a:prstGeom prst="rect">
            <a:avLst/>
          </a:prstGeom>
          <a:solidFill>
            <a:schemeClr val="accent3">
              <a:lumMod val="40000"/>
              <a:lumOff val="60000"/>
            </a:schemeClr>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Arial Narrow" pitchFamily="34" charset="0"/>
            </a:endParaRPr>
          </a:p>
        </p:txBody>
      </p:sp>
      <p:sp>
        <p:nvSpPr>
          <p:cNvPr id="95" name="Text Placeholder 37"/>
          <p:cNvSpPr>
            <a:spLocks noGrp="1"/>
          </p:cNvSpPr>
          <p:nvPr>
            <p:custDataLst>
              <p:tags r:id="rId41"/>
            </p:custDataLst>
          </p:nvPr>
        </p:nvSpPr>
        <p:spPr bwMode="auto">
          <a:xfrm>
            <a:off x="6032500" y="4306888"/>
            <a:ext cx="560388"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677BAE0-C873-4383-B8CF-86B7CC906D4F}" type="datetime'''''''''''N''a''''c''''''''''''i''o''''na''''''''l''''''''es'">
              <a:rPr lang="es-ES_tradnl" sz="1000" smtClean="0">
                <a:latin typeface="Arial Narrow" pitchFamily="34" charset="0"/>
                <a:cs typeface="Calibri"/>
                <a:sym typeface="Calibri"/>
              </a:rPr>
              <a:pPr/>
              <a:t>Nacionales</a:t>
            </a:fld>
            <a:endParaRPr lang="es-ES_tradnl" sz="1000" dirty="0">
              <a:latin typeface="Arial Narrow" pitchFamily="34" charset="0"/>
              <a:cs typeface="Calibri"/>
              <a:sym typeface="Calibri"/>
            </a:endParaRPr>
          </a:p>
        </p:txBody>
      </p:sp>
      <p:sp>
        <p:nvSpPr>
          <p:cNvPr id="96" name="Text Placeholder 36"/>
          <p:cNvSpPr>
            <a:spLocks noGrp="1"/>
          </p:cNvSpPr>
          <p:nvPr>
            <p:custDataLst>
              <p:tags r:id="rId42"/>
            </p:custDataLst>
          </p:nvPr>
        </p:nvSpPr>
        <p:spPr bwMode="auto">
          <a:xfrm>
            <a:off x="4795838" y="4306888"/>
            <a:ext cx="793750"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34258F1-2E11-4066-9712-D4AF1BF2B954}" type="datetime'Int''e''r''''''''nac''''''io''''''''n''''a''l''''e''''s'''''''">
              <a:rPr lang="es-ES_tradnl" sz="1000" smtClean="0">
                <a:latin typeface="Arial Narrow" pitchFamily="34" charset="0"/>
                <a:cs typeface="Calibri"/>
                <a:sym typeface="Calibri"/>
              </a:rPr>
              <a:pPr/>
              <a:t>Internacionales</a:t>
            </a:fld>
            <a:endParaRPr lang="es-ES_tradnl" sz="1000" dirty="0">
              <a:latin typeface="Arial Narrow" pitchFamily="34" charset="0"/>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67"/>
          <p:cNvSpPr txBox="1">
            <a:spLocks/>
          </p:cNvSpPr>
          <p:nvPr/>
        </p:nvSpPr>
        <p:spPr>
          <a:xfrm>
            <a:off x="3405766" y="2121409"/>
            <a:ext cx="1502729" cy="4412678"/>
          </a:xfrm>
          <a:prstGeom prst="rect">
            <a:avLst/>
          </a:prstGeom>
          <a:solidFill>
            <a:schemeClr val="bg1">
              <a:lumMod val="9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s-ES_tradnl" sz="1000" dirty="0">
              <a:latin typeface="Arial Narrow" pitchFamily="34" charset="0"/>
            </a:endParaRPr>
          </a:p>
        </p:txBody>
      </p:sp>
      <p:sp>
        <p:nvSpPr>
          <p:cNvPr id="2" name="Title 1"/>
          <p:cNvSpPr>
            <a:spLocks noGrp="1"/>
          </p:cNvSpPr>
          <p:nvPr>
            <p:ph type="title"/>
          </p:nvPr>
        </p:nvSpPr>
        <p:spPr>
          <a:xfrm>
            <a:off x="304800" y="152400"/>
            <a:ext cx="8262938" cy="639763"/>
          </a:xfrm>
        </p:spPr>
        <p:txBody>
          <a:bodyPr/>
          <a:lstStyle/>
          <a:p>
            <a:pPr>
              <a:defRPr/>
            </a:pPr>
            <a:r>
              <a:rPr lang="es-MX" dirty="0" smtClean="0">
                <a:latin typeface="Calibri" panose="020F0502020204030204" pitchFamily="34" charset="0"/>
              </a:rPr>
              <a:t>Antecedentes</a:t>
            </a:r>
            <a:endParaRPr lang="es-MX" sz="2000" dirty="0">
              <a:latin typeface="Calibri" panose="020F0502020204030204" pitchFamily="34" charset="0"/>
            </a:endParaRPr>
          </a:p>
        </p:txBody>
      </p:sp>
      <p:sp>
        <p:nvSpPr>
          <p:cNvPr id="40" name="Title 1"/>
          <p:cNvSpPr txBox="1">
            <a:spLocks/>
          </p:cNvSpPr>
          <p:nvPr/>
        </p:nvSpPr>
        <p:spPr bwMode="auto">
          <a:xfrm>
            <a:off x="2982363" y="1020695"/>
            <a:ext cx="5940784" cy="861774"/>
          </a:xfrm>
          <a:prstGeom prst="rect">
            <a:avLst/>
          </a:prstGeom>
          <a:solidFill>
            <a:schemeClr val="accent1">
              <a:lumMod val="40000"/>
              <a:lumOff val="60000"/>
            </a:schemeClr>
          </a:solidFill>
          <a:ln>
            <a:solidFill>
              <a:schemeClr val="accent1"/>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spAutoFit/>
          </a:bodyPr>
          <a:lstStyle/>
          <a:p>
            <a:pPr marL="85725" lvl="0" algn="just"/>
            <a:r>
              <a:rPr lang="es-ES_tradnl" sz="1400" dirty="0" smtClean="0">
                <a:solidFill>
                  <a:schemeClr val="tx1"/>
                </a:solidFill>
                <a:latin typeface="Arial Narrow" pitchFamily="34" charset="0"/>
              </a:rPr>
              <a:t>El Aeropuerto Internacional de la Ciudad de México (AICM) es la piedra angular del transporte aéreo en México, tanto a nivel de pasajeros como de carga </a:t>
            </a:r>
          </a:p>
          <a:p>
            <a:pPr marL="85725" lvl="0" algn="just"/>
            <a:endParaRPr kumimoji="0" lang="es-ES_tradnl" sz="1400" i="0" u="none" strike="noStrike" kern="1200" spc="0" normalizeH="0" noProof="0" dirty="0" smtClean="0">
              <a:ln>
                <a:noFill/>
              </a:ln>
              <a:solidFill>
                <a:schemeClr val="tx1"/>
              </a:solidFill>
              <a:effectLst/>
              <a:uLnTx/>
              <a:uFillTx/>
              <a:latin typeface="Arial Narrow" pitchFamily="34" charset="0"/>
              <a:ea typeface="+mj-ea"/>
              <a:cs typeface="Arial" pitchFamily="34" charset="0"/>
            </a:endParaRPr>
          </a:p>
          <a:p>
            <a:pPr marL="85725" lvl="0" algn="just"/>
            <a:r>
              <a:rPr lang="es-ES_tradnl" sz="1400" dirty="0" smtClean="0">
                <a:solidFill>
                  <a:schemeClr val="tx1"/>
                </a:solidFill>
                <a:latin typeface="Arial Narrow" pitchFamily="34" charset="0"/>
                <a:ea typeface="+mj-ea"/>
                <a:cs typeface="Arial" pitchFamily="34" charset="0"/>
              </a:rPr>
              <a:t>El crecimiento de la actividad  en el aeropuerto ha sido significativo en los últimos años</a:t>
            </a:r>
            <a:endParaRPr kumimoji="0" lang="es-ES_tradnl" sz="1400" i="0" u="none" strike="noStrike" kern="1200" spc="0" normalizeH="0" noProof="0" dirty="0">
              <a:ln>
                <a:noFill/>
              </a:ln>
              <a:solidFill>
                <a:schemeClr val="tx1"/>
              </a:solidFill>
              <a:effectLst/>
              <a:uLnTx/>
              <a:uFillTx/>
              <a:latin typeface="Arial Narrow" pitchFamily="34" charset="0"/>
              <a:ea typeface="+mj-ea"/>
              <a:cs typeface="Arial" pitchFamily="34" charset="0"/>
            </a:endParaRPr>
          </a:p>
        </p:txBody>
      </p:sp>
      <p:sp>
        <p:nvSpPr>
          <p:cNvPr id="74" name="Rectangle 4"/>
          <p:cNvSpPr>
            <a:spLocks noChangeArrowheads="1"/>
          </p:cNvSpPr>
          <p:nvPr>
            <p:custDataLst>
              <p:tags r:id="rId1"/>
            </p:custDataLst>
          </p:nvPr>
        </p:nvSpPr>
        <p:spPr bwMode="auto">
          <a:xfrm>
            <a:off x="232865" y="3716057"/>
            <a:ext cx="2327455"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85725">
              <a:spcBef>
                <a:spcPts val="0"/>
              </a:spcBef>
            </a:pPr>
            <a:r>
              <a:rPr lang="es-ES_tradnl" sz="1300" dirty="0">
                <a:solidFill>
                  <a:schemeClr val="tx1"/>
                </a:solidFill>
                <a:latin typeface="Arial Narrow" pitchFamily="34" charset="0"/>
                <a:cs typeface="Vani" pitchFamily="34" charset="0"/>
              </a:rPr>
              <a:t>Movimiento de </a:t>
            </a:r>
            <a:r>
              <a:rPr lang="es-ES_tradnl" sz="1300" dirty="0" smtClean="0">
                <a:solidFill>
                  <a:schemeClr val="tx1"/>
                </a:solidFill>
                <a:latin typeface="Arial Narrow" pitchFamily="34" charset="0"/>
                <a:cs typeface="Vani" pitchFamily="34" charset="0"/>
              </a:rPr>
              <a:t>carga en </a:t>
            </a:r>
            <a:r>
              <a:rPr lang="es-ES_tradnl" sz="1300" dirty="0">
                <a:solidFill>
                  <a:schemeClr val="tx1"/>
                </a:solidFill>
                <a:latin typeface="Arial Narrow" pitchFamily="34" charset="0"/>
                <a:cs typeface="Vani" pitchFamily="34" charset="0"/>
              </a:rPr>
              <a:t>el sistema de aeropuertos del </a:t>
            </a:r>
            <a:r>
              <a:rPr lang="es-ES_tradnl" sz="1300" dirty="0" smtClean="0">
                <a:solidFill>
                  <a:schemeClr val="tx1"/>
                </a:solidFill>
                <a:latin typeface="Arial Narrow" pitchFamily="34" charset="0"/>
                <a:cs typeface="Vani" pitchFamily="34" charset="0"/>
              </a:rPr>
              <a:t>país</a:t>
            </a:r>
            <a:r>
              <a:rPr lang="es-ES_tradnl" sz="1300" baseline="30000" dirty="0">
                <a:solidFill>
                  <a:schemeClr val="tx1"/>
                </a:solidFill>
                <a:latin typeface="Arial Narrow" pitchFamily="34" charset="0"/>
                <a:cs typeface="Vani" pitchFamily="34" charset="0"/>
              </a:rPr>
              <a:t>1</a:t>
            </a:r>
          </a:p>
        </p:txBody>
      </p:sp>
      <p:sp>
        <p:nvSpPr>
          <p:cNvPr id="75" name="Rectangle 4"/>
          <p:cNvSpPr>
            <a:spLocks noChangeArrowheads="1"/>
          </p:cNvSpPr>
          <p:nvPr>
            <p:custDataLst>
              <p:tags r:id="rId2"/>
            </p:custDataLst>
          </p:nvPr>
        </p:nvSpPr>
        <p:spPr bwMode="auto">
          <a:xfrm>
            <a:off x="232866" y="1163716"/>
            <a:ext cx="2327454" cy="55432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85725">
              <a:spcBef>
                <a:spcPts val="0"/>
              </a:spcBef>
            </a:pPr>
            <a:r>
              <a:rPr lang="es-ES_tradnl" sz="1300" dirty="0">
                <a:solidFill>
                  <a:schemeClr val="tx1"/>
                </a:solidFill>
                <a:latin typeface="Arial Narrow" pitchFamily="34" charset="0"/>
                <a:cs typeface="Vani" pitchFamily="34" charset="0"/>
              </a:rPr>
              <a:t>Movimiento de pasajeros en el sistema de aeropuertos del </a:t>
            </a:r>
            <a:r>
              <a:rPr lang="es-ES_tradnl" sz="1300" dirty="0" err="1" smtClean="0">
                <a:solidFill>
                  <a:schemeClr val="tx1"/>
                </a:solidFill>
                <a:latin typeface="Arial Narrow" pitchFamily="34" charset="0"/>
                <a:cs typeface="Vani" pitchFamily="34" charset="0"/>
              </a:rPr>
              <a:t>país</a:t>
            </a:r>
            <a:r>
              <a:rPr lang="es-ES_tradnl" sz="1300" baseline="30000" dirty="0" err="1" smtClean="0">
                <a:solidFill>
                  <a:schemeClr val="tx1"/>
                </a:solidFill>
                <a:latin typeface="Arial Narrow" pitchFamily="34" charset="0"/>
                <a:cs typeface="Vani" pitchFamily="34" charset="0"/>
              </a:rPr>
              <a:t>1</a:t>
            </a:r>
            <a:endParaRPr lang="es-ES_tradnl" sz="1300" baseline="30000" dirty="0" smtClean="0">
              <a:solidFill>
                <a:schemeClr val="tx1"/>
              </a:solidFill>
              <a:latin typeface="Arial Narrow" pitchFamily="34" charset="0"/>
              <a:cs typeface="Vani" pitchFamily="34" charset="0"/>
            </a:endParaRPr>
          </a:p>
          <a:p>
            <a:pPr marL="85725">
              <a:spcBef>
                <a:spcPts val="0"/>
              </a:spcBef>
            </a:pPr>
            <a:endParaRPr lang="es-ES_tradnl" sz="1300" baseline="30000" dirty="0">
              <a:solidFill>
                <a:schemeClr val="tx1"/>
              </a:solidFill>
              <a:latin typeface="Arial Narrow" pitchFamily="34" charset="0"/>
              <a:cs typeface="Vani" pitchFamily="34" charset="0"/>
            </a:endParaRPr>
          </a:p>
        </p:txBody>
      </p:sp>
      <p:sp>
        <p:nvSpPr>
          <p:cNvPr id="76" name="McK 5. Source"/>
          <p:cNvSpPr>
            <a:spLocks noChangeArrowheads="1"/>
          </p:cNvSpPr>
          <p:nvPr/>
        </p:nvSpPr>
        <p:spPr bwMode="auto">
          <a:xfrm>
            <a:off x="161984" y="6664791"/>
            <a:ext cx="8325119"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85775" indent="-485775" defTabSz="913526">
              <a:tabLst>
                <a:tab pos="485775" algn="l"/>
              </a:tabLst>
            </a:pPr>
            <a:r>
              <a:rPr lang="es-ES_tradnl" sz="800" dirty="0" smtClean="0">
                <a:latin typeface="Arial Narrow" pitchFamily="34" charset="0"/>
              </a:rPr>
              <a:t>Fuente: SCT (2013)</a:t>
            </a:r>
            <a:endParaRPr lang="es-ES_tradnl" sz="800" dirty="0">
              <a:latin typeface="Arial Narrow" pitchFamily="34" charset="0"/>
            </a:endParaRPr>
          </a:p>
        </p:txBody>
      </p:sp>
      <p:sp>
        <p:nvSpPr>
          <p:cNvPr id="77" name="McK 4. Footnote"/>
          <p:cNvSpPr txBox="1">
            <a:spLocks noChangeArrowheads="1"/>
          </p:cNvSpPr>
          <p:nvPr/>
        </p:nvSpPr>
        <p:spPr bwMode="auto">
          <a:xfrm>
            <a:off x="161984" y="6412218"/>
            <a:ext cx="8325119"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90488" indent="-90488"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ES_tradnl" sz="800" dirty="0" smtClean="0">
                <a:latin typeface="Arial Narrow" pitchFamily="34" charset="0"/>
              </a:rPr>
              <a:t>1 Incluye AICM, ASUR, ASA, GAP y </a:t>
            </a:r>
            <a:r>
              <a:rPr lang="es-ES_tradnl" sz="800" dirty="0" err="1" smtClean="0">
                <a:latin typeface="Arial Narrow" pitchFamily="34" charset="0"/>
              </a:rPr>
              <a:t>OMA</a:t>
            </a:r>
            <a:endParaRPr lang="es-ES_tradnl" sz="800" dirty="0" smtClean="0">
              <a:latin typeface="Arial Narrow" pitchFamily="34" charset="0"/>
            </a:endParaRPr>
          </a:p>
          <a:p>
            <a:r>
              <a:rPr lang="es-ES_tradnl" sz="800" dirty="0" smtClean="0">
                <a:latin typeface="Arial Narrow" pitchFamily="34" charset="0"/>
              </a:rPr>
              <a:t>2 Aeropuerto Internacional de la Ciudad de México</a:t>
            </a:r>
            <a:endParaRPr lang="es-ES_tradnl" sz="800" dirty="0">
              <a:latin typeface="Arial Narrow" pitchFamily="34" charset="0"/>
            </a:endParaRPr>
          </a:p>
        </p:txBody>
      </p:sp>
      <p:sp>
        <p:nvSpPr>
          <p:cNvPr id="86" name="Rectangle 67"/>
          <p:cNvSpPr txBox="1">
            <a:spLocks/>
          </p:cNvSpPr>
          <p:nvPr/>
        </p:nvSpPr>
        <p:spPr>
          <a:xfrm>
            <a:off x="3478918" y="2528454"/>
            <a:ext cx="1342824" cy="3616375"/>
          </a:xfrm>
          <a:prstGeom prst="rect">
            <a:avLst/>
          </a:prstGeom>
          <a:noFill/>
          <a:ln w="3175">
            <a:noFill/>
            <a:miter lim="800000"/>
            <a:headEnd/>
            <a:tailEnd/>
          </a:ln>
          <a:effec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1113" lvl="1" indent="-11113" algn="just">
              <a:buFont typeface="Wingdings" pitchFamily="2" charset="2"/>
              <a:buChar char="ü"/>
            </a:pPr>
            <a:r>
              <a:rPr lang="es-ES_tradnl" sz="1300" dirty="0" smtClean="0">
                <a:latin typeface="Arial Narrow" pitchFamily="34" charset="0"/>
              </a:rPr>
              <a:t>El </a:t>
            </a:r>
            <a:r>
              <a:rPr lang="es-ES_tradnl" sz="1300" dirty="0">
                <a:latin typeface="Arial Narrow" pitchFamily="34" charset="0"/>
              </a:rPr>
              <a:t>A</a:t>
            </a:r>
            <a:r>
              <a:rPr lang="es-ES_tradnl" sz="1300" dirty="0" smtClean="0">
                <a:latin typeface="Arial Narrow" pitchFamily="34" charset="0"/>
              </a:rPr>
              <a:t>eropuerto Internacional de la Ciudad de México es </a:t>
            </a:r>
            <a:r>
              <a:rPr lang="es-ES_tradnl" sz="1300" dirty="0">
                <a:latin typeface="Arial Narrow" pitchFamily="34" charset="0"/>
              </a:rPr>
              <a:t>el principal nodo de la red aeroportuaria del país, el motor que conecta al </a:t>
            </a:r>
            <a:r>
              <a:rPr lang="es-ES_tradnl" sz="1300" dirty="0" smtClean="0">
                <a:latin typeface="Arial Narrow" pitchFamily="34" charset="0"/>
              </a:rPr>
              <a:t>país con </a:t>
            </a:r>
            <a:r>
              <a:rPr lang="es-ES_tradnl" sz="1300" dirty="0">
                <a:latin typeface="Arial Narrow" pitchFamily="34" charset="0"/>
              </a:rPr>
              <a:t>el resto del mundo e interconecta a las diversas regionesal interior de la </a:t>
            </a:r>
            <a:r>
              <a:rPr lang="es-ES_tradnl" sz="1300" dirty="0" smtClean="0">
                <a:latin typeface="Arial Narrow" pitchFamily="34" charset="0"/>
              </a:rPr>
              <a:t>nación</a:t>
            </a:r>
          </a:p>
          <a:p>
            <a:pPr marL="11113" lvl="1" indent="-11113" algn="just">
              <a:buFont typeface="Wingdings" pitchFamily="2" charset="2"/>
              <a:buChar char="ü"/>
            </a:pPr>
            <a:endParaRPr lang="es-ES_tradnl" sz="1300" dirty="0" smtClean="0">
              <a:latin typeface="Arial Narrow" pitchFamily="34" charset="0"/>
            </a:endParaRPr>
          </a:p>
          <a:p>
            <a:pPr marL="11113" lvl="1" indent="-11113" algn="just">
              <a:buFont typeface="Wingdings" pitchFamily="2" charset="2"/>
              <a:buChar char="ü"/>
            </a:pPr>
            <a:r>
              <a:rPr lang="es-ES_tradnl" sz="1300" dirty="0" smtClean="0">
                <a:latin typeface="Arial Narrow" pitchFamily="34" charset="0"/>
              </a:rPr>
              <a:t>Atiende </a:t>
            </a:r>
            <a:r>
              <a:rPr lang="es-ES_tradnl" sz="1300" dirty="0">
                <a:latin typeface="Arial Narrow" pitchFamily="34" charset="0"/>
              </a:rPr>
              <a:t>a </a:t>
            </a:r>
            <a:r>
              <a:rPr lang="es-ES_tradnl" sz="1300" dirty="0" smtClean="0">
                <a:latin typeface="Arial Narrow" pitchFamily="34" charset="0"/>
              </a:rPr>
              <a:t>más del 30</a:t>
            </a:r>
            <a:r>
              <a:rPr lang="es-ES_tradnl" sz="1300" dirty="0">
                <a:latin typeface="Arial Narrow" pitchFamily="34" charset="0"/>
              </a:rPr>
              <a:t>% de los viajeros y concentra más del 50% del volumen de carga en México</a:t>
            </a:r>
          </a:p>
          <a:p>
            <a:pPr lvl="1" algn="just">
              <a:buFont typeface="Arial" pitchFamily="34" charset="0"/>
              <a:buChar char="▪"/>
            </a:pPr>
            <a:endParaRPr lang="es-ES_tradnl" sz="1400" dirty="0">
              <a:latin typeface="Arial Narrow" pitchFamily="34" charset="0"/>
            </a:endParaRPr>
          </a:p>
        </p:txBody>
      </p:sp>
      <p:graphicFrame>
        <p:nvGraphicFramePr>
          <p:cNvPr id="114" name="Object 2"/>
          <p:cNvGraphicFramePr>
            <a:graphicFrameLocks/>
          </p:cNvGraphicFramePr>
          <p:nvPr/>
        </p:nvGraphicFramePr>
        <p:xfrm>
          <a:off x="1390841" y="2026091"/>
          <a:ext cx="1536700" cy="1488712"/>
        </p:xfrm>
        <a:graphic>
          <a:graphicData uri="http://schemas.openxmlformats.org/drawingml/2006/chart">
            <c:chart xmlns:c="http://schemas.openxmlformats.org/drawingml/2006/chart" xmlns:r="http://schemas.openxmlformats.org/officeDocument/2006/relationships" r:id="rId39"/>
          </a:graphicData>
        </a:graphic>
      </p:graphicFrame>
      <p:sp>
        <p:nvSpPr>
          <p:cNvPr id="101" name="Text Placeholder 11"/>
          <p:cNvSpPr>
            <a:spLocks noGrp="1"/>
          </p:cNvSpPr>
          <p:nvPr>
            <p:custDataLst>
              <p:tags r:id="rId3"/>
            </p:custDataLst>
          </p:nvPr>
        </p:nvSpPr>
        <p:spPr bwMode="auto">
          <a:xfrm>
            <a:off x="439928" y="3082925"/>
            <a:ext cx="1366838" cy="212725"/>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FC7434B-2CB2-4E21-82E9-84A943802A0F}" type="datetime'Otr''os'''' ''''aerop''''''''''''ue''rt''o''''''''''''s '">
              <a:rPr lang="es-ES_tradnl" sz="1200" smtClean="0">
                <a:latin typeface="Arial Narrow" pitchFamily="34" charset="0"/>
                <a:sym typeface="+mn-lt"/>
              </a:rPr>
              <a:pPr/>
              <a:t>Otros aeropuertos </a:t>
            </a:fld>
            <a:endParaRPr lang="es-ES_tradnl" sz="1200" dirty="0">
              <a:latin typeface="Arial Narrow" pitchFamily="34" charset="0"/>
              <a:sym typeface="+mn-lt"/>
            </a:endParaRPr>
          </a:p>
        </p:txBody>
      </p:sp>
      <p:sp>
        <p:nvSpPr>
          <p:cNvPr id="102" name="Text Placeholder 10"/>
          <p:cNvSpPr>
            <a:spLocks noGrp="1"/>
          </p:cNvSpPr>
          <p:nvPr>
            <p:custDataLst>
              <p:tags r:id="rId4"/>
            </p:custDataLst>
          </p:nvPr>
        </p:nvSpPr>
        <p:spPr bwMode="auto">
          <a:xfrm>
            <a:off x="2679891" y="2026091"/>
            <a:ext cx="485775" cy="212725"/>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BDCF1A4-EC5C-4274-8FAD-AB49E30A1E1C}" type="datetime'''''''''''''''''''''A''''''''I''C''''''M'''''''''''''">
              <a:rPr lang="es-ES_tradnl" sz="1300" smtClean="0">
                <a:latin typeface="Arial Narrow" pitchFamily="34" charset="0"/>
                <a:sym typeface="+mn-lt"/>
              </a:rPr>
              <a:pPr/>
              <a:t>AICM</a:t>
            </a:fld>
            <a:r>
              <a:rPr lang="es-ES_tradnl" sz="1300" baseline="30000" dirty="0" smtClean="0">
                <a:latin typeface="Arial Narrow" pitchFamily="34" charset="0"/>
                <a:sym typeface="+mn-lt"/>
              </a:rPr>
              <a:t>2</a:t>
            </a:r>
            <a:endParaRPr lang="es-ES_tradnl" sz="1300" baseline="30000" dirty="0">
              <a:latin typeface="Arial Narrow" pitchFamily="34" charset="0"/>
              <a:sym typeface="+mn-lt"/>
            </a:endParaRPr>
          </a:p>
        </p:txBody>
      </p:sp>
      <p:sp>
        <p:nvSpPr>
          <p:cNvPr id="103" name="Text Placeholder 7"/>
          <p:cNvSpPr>
            <a:spLocks noGrp="1"/>
          </p:cNvSpPr>
          <p:nvPr>
            <p:custDataLst>
              <p:tags r:id="rId5"/>
            </p:custDataLst>
          </p:nvPr>
        </p:nvSpPr>
        <p:spPr bwMode="gray">
          <a:xfrm>
            <a:off x="2159191" y="2455430"/>
            <a:ext cx="352425" cy="212725"/>
          </a:xfrm>
          <a:prstGeom prst="rect">
            <a:avLst/>
          </a:prstGeom>
          <a:noFill/>
          <a:extLst>
            <a:ext uri="{909E8E84-426E-40DD-AFC4-6F175D3DCCD1}">
              <a14:hiddenFill xmlns="" xmlns:a14="http://schemas.microsoft.com/office/drawing/2010/main">
                <a:solidFill>
                  <a:schemeClr val="accent1"/>
                </a:solidFill>
              </a14:hiddenFill>
            </a:ext>
          </a:extLst>
        </p:spPr>
        <p:txBody>
          <a:bodyPr vert="horz" wrap="none" lIns="22225" tIns="0" rIns="22225"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6B04A23-312B-404E-A76D-BA4A823860EE}" type="datetime'''''3''''''''''''''''''''4''''''%'''''''">
              <a:rPr lang="es-ES_tradnl" sz="1300" smtClean="0">
                <a:latin typeface="Arial Narrow" pitchFamily="34" charset="0"/>
                <a:sym typeface="+mn-lt"/>
              </a:rPr>
              <a:pPr algn="ctr"/>
              <a:t>34%</a:t>
            </a:fld>
            <a:endParaRPr lang="es-ES_tradnl" sz="1300" dirty="0">
              <a:latin typeface="Arial Narrow" pitchFamily="34" charset="0"/>
              <a:sym typeface="+mn-lt"/>
            </a:endParaRPr>
          </a:p>
        </p:txBody>
      </p:sp>
      <p:sp>
        <p:nvSpPr>
          <p:cNvPr id="104" name="Text Placeholder 8"/>
          <p:cNvSpPr>
            <a:spLocks noGrp="1"/>
          </p:cNvSpPr>
          <p:nvPr>
            <p:custDataLst>
              <p:tags r:id="rId6"/>
            </p:custDataLst>
          </p:nvPr>
        </p:nvSpPr>
        <p:spPr bwMode="gray">
          <a:xfrm>
            <a:off x="1589278" y="2870200"/>
            <a:ext cx="352425" cy="212725"/>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22225" tIns="0" rIns="22225"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C0AC090-F005-4B13-AF82-3B3DB7C7A3EB}" type="datetime'''6''''6''''''''''''''''''''''''''''''%'''">
              <a:rPr lang="es-ES_tradnl" sz="1300" smtClean="0">
                <a:latin typeface="Arial Narrow" pitchFamily="34" charset="0"/>
                <a:sym typeface="+mn-lt"/>
              </a:rPr>
              <a:pPr algn="ctr"/>
              <a:t>66%</a:t>
            </a:fld>
            <a:endParaRPr lang="es-ES_tradnl" sz="1300" dirty="0">
              <a:latin typeface="Arial Narrow" pitchFamily="34" charset="0"/>
              <a:sym typeface="+mn-lt"/>
            </a:endParaRPr>
          </a:p>
        </p:txBody>
      </p:sp>
      <p:sp>
        <p:nvSpPr>
          <p:cNvPr id="105" name="Rectangle 4"/>
          <p:cNvSpPr txBox="1"/>
          <p:nvPr/>
        </p:nvSpPr>
        <p:spPr>
          <a:xfrm>
            <a:off x="334338" y="1801138"/>
            <a:ext cx="1984037" cy="400110"/>
          </a:xfrm>
          <a:prstGeom prst="rect">
            <a:avLst/>
          </a:prstGeom>
        </p:spPr>
        <p:txBody>
          <a:bodyPr vert="horz" wrap="square" lIns="0" tIns="0" rIns="0" bIns="0" rtlCol="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s-ES_tradnl" sz="1300" dirty="0" smtClean="0">
                <a:latin typeface="Arial Narrow" pitchFamily="34" charset="0"/>
              </a:rPr>
              <a:t>Pasajeros totales: 93 millones al año</a:t>
            </a:r>
            <a:endParaRPr lang="es-ES_tradnl" sz="1300" dirty="0">
              <a:latin typeface="Arial Narrow" pitchFamily="34" charset="0"/>
            </a:endParaRPr>
          </a:p>
        </p:txBody>
      </p:sp>
      <p:sp>
        <p:nvSpPr>
          <p:cNvPr id="106" name="Rectangle 4"/>
          <p:cNvSpPr txBox="1"/>
          <p:nvPr/>
        </p:nvSpPr>
        <p:spPr>
          <a:xfrm>
            <a:off x="334338" y="4396925"/>
            <a:ext cx="1846719" cy="400110"/>
          </a:xfrm>
          <a:prstGeom prst="rect">
            <a:avLst/>
          </a:prstGeom>
        </p:spPr>
        <p:txBody>
          <a:bodyPr vert="horz" wrap="square" lIns="0" tIns="0" rIns="0" bIns="0" rtlCol="0">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pitchFamily="34"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00000"/>
              <a:buFont typeface="Arial" pitchFamily="34"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s-ES_tradnl" sz="1300" dirty="0" smtClean="0">
                <a:latin typeface="Arial Narrow" pitchFamily="34" charset="0"/>
              </a:rPr>
              <a:t>Carga total: 677 miles de toneladas al año</a:t>
            </a:r>
            <a:endParaRPr lang="es-ES_tradnl" sz="1300" dirty="0">
              <a:latin typeface="Arial Narrow" pitchFamily="34" charset="0"/>
            </a:endParaRPr>
          </a:p>
        </p:txBody>
      </p:sp>
      <p:graphicFrame>
        <p:nvGraphicFramePr>
          <p:cNvPr id="115" name="Object 3"/>
          <p:cNvGraphicFramePr>
            <a:graphicFrameLocks/>
          </p:cNvGraphicFramePr>
          <p:nvPr/>
        </p:nvGraphicFramePr>
        <p:xfrm>
          <a:off x="1488630" y="4627562"/>
          <a:ext cx="1493733" cy="1620949"/>
        </p:xfrm>
        <a:graphic>
          <a:graphicData uri="http://schemas.openxmlformats.org/drawingml/2006/chart">
            <c:chart xmlns:c="http://schemas.openxmlformats.org/drawingml/2006/chart" xmlns:r="http://schemas.openxmlformats.org/officeDocument/2006/relationships" r:id="rId40"/>
          </a:graphicData>
        </a:graphic>
      </p:graphicFrame>
      <p:sp>
        <p:nvSpPr>
          <p:cNvPr id="108" name="Text Placeholder 10"/>
          <p:cNvSpPr>
            <a:spLocks noGrp="1"/>
          </p:cNvSpPr>
          <p:nvPr>
            <p:custDataLst>
              <p:tags r:id="rId7"/>
            </p:custDataLst>
          </p:nvPr>
        </p:nvSpPr>
        <p:spPr bwMode="auto">
          <a:xfrm>
            <a:off x="2669731" y="4627562"/>
            <a:ext cx="485775" cy="212725"/>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367301A-6C08-4EB7-BF70-340334446285}" type="datetime'AI''''''''''''''C''''''M'''''''''''''''''''''''">
              <a:rPr lang="en-US" sz="1300" smtClean="0">
                <a:latin typeface="Arial Narrow" pitchFamily="34" charset="0"/>
                <a:sym typeface="+mn-lt"/>
              </a:rPr>
              <a:pPr/>
              <a:t>AICM</a:t>
            </a:fld>
            <a:r>
              <a:rPr lang="en-US" sz="1300" baseline="30000" dirty="0" smtClean="0">
                <a:latin typeface="Arial Narrow" pitchFamily="34" charset="0"/>
                <a:sym typeface="+mn-lt"/>
              </a:rPr>
              <a:t>2</a:t>
            </a:r>
            <a:endParaRPr lang="es-ES_tradnl" sz="1300" baseline="30000" dirty="0">
              <a:latin typeface="Arial Narrow" pitchFamily="34" charset="0"/>
              <a:sym typeface="+mn-lt"/>
            </a:endParaRPr>
          </a:p>
        </p:txBody>
      </p:sp>
      <p:sp>
        <p:nvSpPr>
          <p:cNvPr id="109" name="Text Placeholder 8"/>
          <p:cNvSpPr>
            <a:spLocks noGrp="1"/>
          </p:cNvSpPr>
          <p:nvPr>
            <p:custDataLst>
              <p:tags r:id="rId8"/>
            </p:custDataLst>
          </p:nvPr>
        </p:nvSpPr>
        <p:spPr bwMode="gray">
          <a:xfrm>
            <a:off x="1683640" y="5253038"/>
            <a:ext cx="352425" cy="212725"/>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22225" tIns="0" rIns="22225"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BBEC0B6-ED34-4174-9241-357C2F327B43}" type="datetime'4''''''''''''''''''''''4''''''''''''''''''''''''''''''''%'''''">
              <a:rPr lang="en-US" sz="1300">
                <a:latin typeface="Arial Narrow" pitchFamily="34" charset="0"/>
                <a:sym typeface="+mn-lt"/>
              </a:rPr>
              <a:pPr algn="ctr"/>
              <a:t>44%</a:t>
            </a:fld>
            <a:endParaRPr lang="es-ES_tradnl" sz="1300" dirty="0">
              <a:latin typeface="Arial Narrow" pitchFamily="34" charset="0"/>
              <a:sym typeface="+mn-lt"/>
            </a:endParaRPr>
          </a:p>
        </p:txBody>
      </p:sp>
      <p:sp>
        <p:nvSpPr>
          <p:cNvPr id="110" name="Text Placeholder 11"/>
          <p:cNvSpPr>
            <a:spLocks noGrp="1"/>
          </p:cNvSpPr>
          <p:nvPr>
            <p:custDataLst>
              <p:tags r:id="rId9"/>
            </p:custDataLst>
          </p:nvPr>
        </p:nvSpPr>
        <p:spPr bwMode="auto">
          <a:xfrm>
            <a:off x="561530" y="5535613"/>
            <a:ext cx="927100" cy="42545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fld id="{35C142F1-8B47-407C-A175-9173B1ABCCA5}" type="datetime'''''Otr''os''&#10;''''''''''''aer''''''''o''puer''t''os'''' '''''">
              <a:rPr lang="en-US" sz="1300">
                <a:latin typeface="Arial Narrow" pitchFamily="34" charset="0"/>
                <a:sym typeface="+mn-lt"/>
              </a:rPr>
              <a:pPr algn="r"/>
              <a:t>Otros
aeropuertos </a:t>
            </a:fld>
            <a:endParaRPr lang="es-ES_tradnl" sz="1300" dirty="0">
              <a:latin typeface="Arial Narrow" pitchFamily="34" charset="0"/>
              <a:sym typeface="+mn-lt"/>
            </a:endParaRPr>
          </a:p>
        </p:txBody>
      </p:sp>
      <p:sp>
        <p:nvSpPr>
          <p:cNvPr id="111" name="Text Placeholder 7"/>
          <p:cNvSpPr>
            <a:spLocks noGrp="1"/>
          </p:cNvSpPr>
          <p:nvPr>
            <p:custDataLst>
              <p:tags r:id="rId10"/>
            </p:custDataLst>
          </p:nvPr>
        </p:nvSpPr>
        <p:spPr bwMode="gray">
          <a:xfrm>
            <a:off x="2495106" y="5253038"/>
            <a:ext cx="352425" cy="212725"/>
          </a:xfrm>
          <a:prstGeom prst="rect">
            <a:avLst/>
          </a:prstGeom>
          <a:noFill/>
          <a:extLst>
            <a:ext uri="{909E8E84-426E-40DD-AFC4-6F175D3DCCD1}">
              <a14:hiddenFill xmlns="" xmlns:a14="http://schemas.microsoft.com/office/drawing/2010/main">
                <a:solidFill>
                  <a:schemeClr val="accent1"/>
                </a:solidFill>
              </a14:hiddenFill>
            </a:ext>
          </a:extLst>
        </p:spPr>
        <p:txBody>
          <a:bodyPr vert="horz" wrap="none" lIns="22225" tIns="0" rIns="22225"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34016D2-AA03-4FCE-85E6-C12EB7119FB9}" type="datetime'''''''''5''''''''''''''''''''''''''''''6%'''''">
              <a:rPr lang="en-US" sz="1300">
                <a:latin typeface="Arial Narrow" pitchFamily="34" charset="0"/>
                <a:sym typeface="+mn-lt"/>
              </a:rPr>
              <a:pPr algn="ctr"/>
              <a:t>56%</a:t>
            </a:fld>
            <a:endParaRPr lang="es-ES_tradnl" sz="1300" dirty="0">
              <a:latin typeface="Arial Narrow" pitchFamily="34" charset="0"/>
              <a:sym typeface="+mn-lt"/>
            </a:endParaRPr>
          </a:p>
        </p:txBody>
      </p:sp>
      <p:sp>
        <p:nvSpPr>
          <p:cNvPr id="112" name="Right Arrow 80"/>
          <p:cNvSpPr/>
          <p:nvPr/>
        </p:nvSpPr>
        <p:spPr>
          <a:xfrm>
            <a:off x="2853145" y="3582905"/>
            <a:ext cx="625041" cy="266303"/>
          </a:xfrm>
          <a:prstGeom prst="rightArrow">
            <a:avLst>
              <a:gd name="adj1" fmla="val 79978"/>
              <a:gd name="adj2" fmla="val 67082"/>
            </a:avLst>
          </a:prstGeom>
          <a:ln/>
        </p:spPr>
        <p:style>
          <a:lnRef idx="1">
            <a:schemeClr val="accent6"/>
          </a:lnRef>
          <a:fillRef idx="2">
            <a:schemeClr val="accent6"/>
          </a:fillRef>
          <a:effectRef idx="1">
            <a:schemeClr val="accent6"/>
          </a:effectRef>
          <a:fontRef idx="minor">
            <a:schemeClr val="dk1"/>
          </a:fontRef>
        </p:style>
        <p:txBody>
          <a:bodyPr rtlCol="0" anchor="ctr">
            <a:noAutofit/>
          </a:bodyPr>
          <a:lstStyle/>
          <a:p>
            <a:endParaRPr lang="es-ES_tradnl" sz="1000" b="1" dirty="0">
              <a:solidFill>
                <a:schemeClr val="tx2"/>
              </a:solidFill>
              <a:latin typeface="Arial Narrow" pitchFamily="34" charset="0"/>
            </a:endParaRPr>
          </a:p>
        </p:txBody>
      </p:sp>
      <p:sp>
        <p:nvSpPr>
          <p:cNvPr id="116" name="Rectangle 4"/>
          <p:cNvSpPr>
            <a:spLocks noChangeArrowheads="1"/>
          </p:cNvSpPr>
          <p:nvPr>
            <p:custDataLst>
              <p:tags r:id="rId11"/>
            </p:custDataLst>
          </p:nvPr>
        </p:nvSpPr>
        <p:spPr bwMode="auto">
          <a:xfrm>
            <a:off x="5082323" y="1933589"/>
            <a:ext cx="2759484" cy="559863"/>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3175">
              <a:spcBef>
                <a:spcPts val="0"/>
              </a:spcBef>
            </a:pPr>
            <a:r>
              <a:rPr lang="es-ES_tradnl" sz="1300" dirty="0" smtClean="0">
                <a:solidFill>
                  <a:schemeClr val="tx1"/>
                </a:solidFill>
                <a:latin typeface="Arial Narrow" pitchFamily="34" charset="0"/>
                <a:cs typeface="Vani" pitchFamily="34" charset="0"/>
              </a:rPr>
              <a:t>Movimiento de pasajeros en el </a:t>
            </a:r>
            <a:r>
              <a:rPr lang="es-ES_tradnl" sz="1300" dirty="0" err="1" smtClean="0">
                <a:solidFill>
                  <a:schemeClr val="tx1"/>
                </a:solidFill>
                <a:latin typeface="Arial Narrow" pitchFamily="34" charset="0"/>
                <a:cs typeface="Vani" pitchFamily="34" charset="0"/>
              </a:rPr>
              <a:t>AICM</a:t>
            </a:r>
            <a:endParaRPr lang="es-ES_tradnl" sz="1300" baseline="30000" dirty="0" smtClean="0">
              <a:solidFill>
                <a:schemeClr val="tx1"/>
              </a:solidFill>
              <a:latin typeface="Arial Narrow" pitchFamily="34" charset="0"/>
              <a:cs typeface="Vani" pitchFamily="34" charset="0"/>
            </a:endParaRPr>
          </a:p>
          <a:p>
            <a:pPr marL="3175">
              <a:spcBef>
                <a:spcPts val="0"/>
              </a:spcBef>
            </a:pPr>
            <a:r>
              <a:rPr lang="es-ES_tradnl" sz="1300" dirty="0" smtClean="0">
                <a:solidFill>
                  <a:schemeClr val="tx1"/>
                </a:solidFill>
                <a:latin typeface="Arial Narrow" pitchFamily="34" charset="0"/>
                <a:cs typeface="Vani" pitchFamily="34" charset="0"/>
              </a:rPr>
              <a:t>Pasajeros, millones</a:t>
            </a:r>
            <a:endParaRPr lang="es-ES_tradnl" sz="1300" dirty="0">
              <a:solidFill>
                <a:schemeClr val="tx1"/>
              </a:solidFill>
              <a:latin typeface="Arial Narrow" pitchFamily="34" charset="0"/>
              <a:cs typeface="Vani" pitchFamily="34" charset="0"/>
            </a:endParaRPr>
          </a:p>
        </p:txBody>
      </p:sp>
      <p:graphicFrame>
        <p:nvGraphicFramePr>
          <p:cNvPr id="149" name="Object 4"/>
          <p:cNvGraphicFramePr>
            <a:graphicFrameLocks/>
          </p:cNvGraphicFramePr>
          <p:nvPr/>
        </p:nvGraphicFramePr>
        <p:xfrm>
          <a:off x="5109973" y="2925762"/>
          <a:ext cx="3886069" cy="1065149"/>
        </p:xfrm>
        <a:graphic>
          <a:graphicData uri="http://schemas.openxmlformats.org/drawingml/2006/chart">
            <c:chart xmlns:c="http://schemas.openxmlformats.org/drawingml/2006/chart" xmlns:r="http://schemas.openxmlformats.org/officeDocument/2006/relationships" r:id="rId41"/>
          </a:graphicData>
        </a:graphic>
      </p:graphicFrame>
      <p:cxnSp>
        <p:nvCxnSpPr>
          <p:cNvPr id="118" name="Straight Connector 4"/>
          <p:cNvCxnSpPr/>
          <p:nvPr>
            <p:custDataLst>
              <p:tags r:id="rId12"/>
            </p:custDataLst>
          </p:nvPr>
        </p:nvCxnSpPr>
        <p:spPr bwMode="gray">
          <a:xfrm flipV="1">
            <a:off x="6051233" y="2610422"/>
            <a:ext cx="1843088" cy="21907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9" name="Text Placeholder 14"/>
          <p:cNvSpPr>
            <a:spLocks noGrp="1"/>
          </p:cNvSpPr>
          <p:nvPr>
            <p:custDataLst>
              <p:tags r:id="rId13"/>
            </p:custDataLst>
          </p:nvPr>
        </p:nvSpPr>
        <p:spPr bwMode="auto">
          <a:xfrm>
            <a:off x="5962460" y="4016375"/>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404844F-8FAC-45FC-8C0D-A2ECAE5AF22B}" type="datetime'''''''''''''20''''0''''''''''9'''''''''''''''''">
              <a:rPr lang="es-ES_tradnl" sz="1200" smtClean="0">
                <a:latin typeface="Arial Narrow" pitchFamily="34" charset="0"/>
                <a:sym typeface="Calibri"/>
              </a:rPr>
              <a:pPr/>
              <a:t>2009</a:t>
            </a:fld>
            <a:endParaRPr lang="es-ES_tradnl" sz="1200" dirty="0">
              <a:latin typeface="Arial Narrow" pitchFamily="34" charset="0"/>
              <a:sym typeface="Calibri"/>
            </a:endParaRPr>
          </a:p>
        </p:txBody>
      </p:sp>
      <p:sp>
        <p:nvSpPr>
          <p:cNvPr id="120" name="Text Placeholder 2"/>
          <p:cNvSpPr>
            <a:spLocks noGrp="1"/>
          </p:cNvSpPr>
          <p:nvPr>
            <p:custDataLst>
              <p:tags r:id="rId14"/>
            </p:custDataLst>
          </p:nvPr>
        </p:nvSpPr>
        <p:spPr bwMode="gray">
          <a:xfrm>
            <a:off x="5970397" y="2974531"/>
            <a:ext cx="3095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CAFDF3F-B0F9-42C7-86D5-F2AF67A42249}" type="datetime'''2''''''''''''''''''4''''''''''''''.''''2'">
              <a:rPr lang="es-ES_tradnl" sz="1200" smtClean="0">
                <a:latin typeface="Arial Narrow" pitchFamily="34" charset="0"/>
                <a:cs typeface="Calibri"/>
              </a:rPr>
              <a:pPr algn="ctr"/>
              <a:t>24.2</a:t>
            </a:fld>
            <a:endParaRPr lang="es-ES_tradnl" sz="1200" dirty="0">
              <a:latin typeface="Arial Narrow" pitchFamily="34" charset="0"/>
              <a:cs typeface="Calibri"/>
              <a:sym typeface="Calibri"/>
            </a:endParaRPr>
          </a:p>
        </p:txBody>
      </p:sp>
      <p:sp>
        <p:nvSpPr>
          <p:cNvPr id="121" name="Text Placeholder 2"/>
          <p:cNvSpPr>
            <a:spLocks noGrp="1"/>
          </p:cNvSpPr>
          <p:nvPr>
            <p:custDataLst>
              <p:tags r:id="rId15"/>
            </p:custDataLst>
          </p:nvPr>
        </p:nvSpPr>
        <p:spPr bwMode="gray">
          <a:xfrm>
            <a:off x="5968810" y="3538538"/>
            <a:ext cx="312738"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3C82C16-E0E9-4F54-B9DF-2ADAAF0D73BD}" type="datetime'''''''''''''''''''''''16''''''''''''''''.''''''''''1'">
              <a:rPr lang="es-ES_tradnl" sz="1200" b="1" smtClean="0">
                <a:solidFill>
                  <a:schemeClr val="bg1"/>
                </a:solidFill>
                <a:latin typeface="Arial Narrow" pitchFamily="34" charset="0"/>
                <a:cs typeface="Calibri"/>
              </a:rPr>
              <a:pPr algn="ctr"/>
              <a:t>16.1</a:t>
            </a:fld>
            <a:endParaRPr lang="es-ES_tradnl" sz="1200" b="1" dirty="0">
              <a:solidFill>
                <a:schemeClr val="bg1"/>
              </a:solidFill>
              <a:latin typeface="Arial Narrow" pitchFamily="34" charset="0"/>
              <a:cs typeface="Calibri"/>
              <a:sym typeface="Calibri"/>
            </a:endParaRPr>
          </a:p>
        </p:txBody>
      </p:sp>
      <p:sp>
        <p:nvSpPr>
          <p:cNvPr id="122" name="Text Placeholder 2"/>
          <p:cNvSpPr>
            <a:spLocks noGrp="1"/>
          </p:cNvSpPr>
          <p:nvPr>
            <p:custDataLst>
              <p:tags r:id="rId16"/>
            </p:custDataLst>
          </p:nvPr>
        </p:nvSpPr>
        <p:spPr bwMode="gray">
          <a:xfrm>
            <a:off x="6008497" y="3215831"/>
            <a:ext cx="231775"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8C4FF30-A73E-4804-9EE9-21B721FA8773}" type="datetime'''''''''''''''8''''''.''''''''''''''''''''1'''">
              <a:rPr lang="es-ES_tradnl" sz="1200" smtClean="0">
                <a:latin typeface="Arial Narrow" pitchFamily="34" charset="0"/>
                <a:cs typeface="Calibri"/>
              </a:rPr>
              <a:pPr algn="ctr"/>
              <a:t>8.1</a:t>
            </a:fld>
            <a:endParaRPr lang="es-ES_tradnl" sz="1200" dirty="0">
              <a:latin typeface="Arial Narrow" pitchFamily="34" charset="0"/>
              <a:cs typeface="Calibri"/>
              <a:sym typeface="Calibri"/>
            </a:endParaRPr>
          </a:p>
        </p:txBody>
      </p:sp>
      <p:sp>
        <p:nvSpPr>
          <p:cNvPr id="123" name="Text Placeholder 2"/>
          <p:cNvSpPr>
            <a:spLocks noGrp="1"/>
          </p:cNvSpPr>
          <p:nvPr>
            <p:custDataLst>
              <p:tags r:id="rId17"/>
            </p:custDataLst>
          </p:nvPr>
        </p:nvSpPr>
        <p:spPr bwMode="gray">
          <a:xfrm>
            <a:off x="7813485" y="2804224"/>
            <a:ext cx="3095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161DAF0-A8BD-4FC4-948E-8D94B02579C7}" type="datetime'''''''''''''''''''''''''''''''3''''''''''''1''''''''''''.''5'">
              <a:rPr lang="es-ES_tradnl" sz="1200" smtClean="0">
                <a:latin typeface="Arial Narrow" pitchFamily="34" charset="0"/>
                <a:cs typeface="Calibri"/>
              </a:rPr>
              <a:pPr algn="ctr"/>
              <a:t>31.5</a:t>
            </a:fld>
            <a:endParaRPr lang="es-ES_tradnl" sz="1200" dirty="0">
              <a:latin typeface="Arial Narrow" pitchFamily="34" charset="0"/>
              <a:cs typeface="Calibri"/>
              <a:sym typeface="Calibri"/>
            </a:endParaRPr>
          </a:p>
        </p:txBody>
      </p:sp>
      <p:sp>
        <p:nvSpPr>
          <p:cNvPr id="124" name="Text Placeholder 2"/>
          <p:cNvSpPr>
            <a:spLocks noGrp="1"/>
          </p:cNvSpPr>
          <p:nvPr>
            <p:custDataLst>
              <p:tags r:id="rId18"/>
            </p:custDataLst>
          </p:nvPr>
        </p:nvSpPr>
        <p:spPr bwMode="gray">
          <a:xfrm>
            <a:off x="7811897" y="3467100"/>
            <a:ext cx="312738"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C120D338-6992-442A-85E9-A3118BA4FE28}" type="datetime'''''''''''''''''''''''''2''''''0''''.''''''''''''''''9'''''''">
              <a:rPr lang="es-ES_tradnl" sz="1200" b="1" smtClean="0">
                <a:solidFill>
                  <a:schemeClr val="bg1"/>
                </a:solidFill>
                <a:latin typeface="Arial Narrow" pitchFamily="34" charset="0"/>
                <a:cs typeface="Calibri"/>
              </a:rPr>
              <a:pPr algn="ctr"/>
              <a:t>20.9</a:t>
            </a:fld>
            <a:endParaRPr lang="es-ES_tradnl" sz="1200" b="1" dirty="0">
              <a:solidFill>
                <a:schemeClr val="bg1"/>
              </a:solidFill>
              <a:latin typeface="Arial Narrow" pitchFamily="34" charset="0"/>
              <a:cs typeface="Calibri"/>
              <a:sym typeface="Calibri"/>
            </a:endParaRPr>
          </a:p>
        </p:txBody>
      </p:sp>
      <p:sp>
        <p:nvSpPr>
          <p:cNvPr id="125" name="Text Placeholder 2"/>
          <p:cNvSpPr>
            <a:spLocks noGrp="1"/>
          </p:cNvSpPr>
          <p:nvPr>
            <p:custDataLst>
              <p:tags r:id="rId19"/>
            </p:custDataLst>
          </p:nvPr>
        </p:nvSpPr>
        <p:spPr bwMode="gray">
          <a:xfrm>
            <a:off x="7813485" y="3083624"/>
            <a:ext cx="309563"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2753AD0-82DB-41AC-9AE8-6D71F374FAD6}" type="datetime'1''''''''''''''''''0''.''''''''''''''''''''''''''''''''''6'''">
              <a:rPr lang="es-ES_tradnl" sz="1200" smtClean="0">
                <a:latin typeface="Arial Narrow" pitchFamily="34" charset="0"/>
                <a:cs typeface="Calibri"/>
              </a:rPr>
              <a:pPr algn="ctr"/>
              <a:t>10.6</a:t>
            </a:fld>
            <a:endParaRPr lang="es-ES_tradnl" sz="1200" dirty="0">
              <a:latin typeface="Arial Narrow" pitchFamily="34" charset="0"/>
              <a:cs typeface="Calibri"/>
              <a:sym typeface="Calibri"/>
            </a:endParaRPr>
          </a:p>
        </p:txBody>
      </p:sp>
      <p:sp>
        <p:nvSpPr>
          <p:cNvPr id="126" name="Text Placeholder 2"/>
          <p:cNvSpPr>
            <a:spLocks noGrp="1"/>
          </p:cNvSpPr>
          <p:nvPr>
            <p:custDataLst>
              <p:tags r:id="rId20"/>
            </p:custDataLst>
          </p:nvPr>
        </p:nvSpPr>
        <p:spPr bwMode="auto">
          <a:xfrm>
            <a:off x="6510020" y="2602484"/>
            <a:ext cx="923925"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DF4B4AE5-48E4-4BD5-8CEF-EAB3330F832B}" type="datetime'''''''+''''''''''''''''''''7%'''">
              <a:rPr lang="es-ES_tradnl" sz="1200" b="1" smtClean="0">
                <a:latin typeface="Arial Narrow" pitchFamily="34" charset="0"/>
              </a:rPr>
              <a:pPr algn="ctr">
                <a:lnSpc>
                  <a:spcPct val="90000"/>
                </a:lnSpc>
              </a:pPr>
              <a:t>+7%</a:t>
            </a:fld>
            <a:r>
              <a:rPr lang="es-ES_tradnl" sz="1200" b="1" dirty="0" smtClean="0">
                <a:latin typeface="Arial Narrow" pitchFamily="34" charset="0"/>
                <a:sym typeface="+mn-lt"/>
              </a:rPr>
              <a:t> anual</a:t>
            </a:r>
            <a:endParaRPr lang="es-ES_tradnl" sz="1200" b="1" dirty="0">
              <a:latin typeface="Arial Narrow" pitchFamily="34" charset="0"/>
              <a:sym typeface="+mn-lt"/>
            </a:endParaRPr>
          </a:p>
        </p:txBody>
      </p:sp>
      <p:sp>
        <p:nvSpPr>
          <p:cNvPr id="127" name="Text Placeholder 18"/>
          <p:cNvSpPr>
            <a:spLocks noGrp="1"/>
          </p:cNvSpPr>
          <p:nvPr>
            <p:custDataLst>
              <p:tags r:id="rId21"/>
            </p:custDataLst>
          </p:nvPr>
        </p:nvSpPr>
        <p:spPr bwMode="auto">
          <a:xfrm>
            <a:off x="7805547" y="4016375"/>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B6CE8D2-2865-4946-A933-BD8E620B0F52}" type="datetime'2''0''''''''''1''3'''''''''''''''''''''''''''">
              <a:rPr lang="es-ES_tradnl" sz="1200" smtClean="0">
                <a:latin typeface="Arial Narrow" pitchFamily="34" charset="0"/>
              </a:rPr>
              <a:pPr/>
              <a:t>2013</a:t>
            </a:fld>
            <a:endParaRPr lang="es-ES_tradnl" sz="1200" dirty="0">
              <a:latin typeface="Arial Narrow" pitchFamily="34" charset="0"/>
              <a:sym typeface="Calibri"/>
            </a:endParaRPr>
          </a:p>
        </p:txBody>
      </p:sp>
      <p:graphicFrame>
        <p:nvGraphicFramePr>
          <p:cNvPr id="150" name="Object 5"/>
          <p:cNvGraphicFramePr>
            <a:graphicFrameLocks/>
          </p:cNvGraphicFramePr>
          <p:nvPr/>
        </p:nvGraphicFramePr>
        <p:xfrm>
          <a:off x="5242560" y="5535613"/>
          <a:ext cx="3716906" cy="1000456"/>
        </p:xfrm>
        <a:graphic>
          <a:graphicData uri="http://schemas.openxmlformats.org/drawingml/2006/chart">
            <c:chart xmlns:c="http://schemas.openxmlformats.org/drawingml/2006/chart" xmlns:r="http://schemas.openxmlformats.org/officeDocument/2006/relationships" r:id="rId42"/>
          </a:graphicData>
        </a:graphic>
      </p:graphicFrame>
      <p:cxnSp>
        <p:nvCxnSpPr>
          <p:cNvPr id="129" name="Straight Connector 5"/>
          <p:cNvCxnSpPr/>
          <p:nvPr>
            <p:custDataLst>
              <p:tags r:id="rId22"/>
            </p:custDataLst>
          </p:nvPr>
        </p:nvCxnSpPr>
        <p:spPr bwMode="gray">
          <a:xfrm flipV="1">
            <a:off x="6197537" y="5212080"/>
            <a:ext cx="1843088" cy="1333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0" name="Text Placeholder 2"/>
          <p:cNvSpPr>
            <a:spLocks noGrp="1"/>
          </p:cNvSpPr>
          <p:nvPr>
            <p:custDataLst>
              <p:tags r:id="rId23"/>
            </p:custDataLst>
          </p:nvPr>
        </p:nvSpPr>
        <p:spPr bwMode="gray">
          <a:xfrm>
            <a:off x="7737221" y="5327968"/>
            <a:ext cx="3873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BB40C2A-CBD1-4EED-BA14-14C18B94E289}" type="datetime'''''''''3''''''''''''''7''''''''''6''''''''''''''.3'''''''''">
              <a:rPr lang="es-ES_tradnl" sz="1200" smtClean="0">
                <a:latin typeface="Arial Narrow" pitchFamily="34" charset="0"/>
                <a:cs typeface="Calibri"/>
              </a:rPr>
              <a:pPr algn="ctr"/>
              <a:t>376.3</a:t>
            </a:fld>
            <a:endParaRPr lang="es-ES_tradnl" sz="1200" dirty="0">
              <a:latin typeface="Arial Narrow" pitchFamily="34" charset="0"/>
              <a:cs typeface="Calibri"/>
              <a:sym typeface="Calibri"/>
            </a:endParaRPr>
          </a:p>
        </p:txBody>
      </p:sp>
      <p:sp>
        <p:nvSpPr>
          <p:cNvPr id="131" name="Text Placeholder 23"/>
          <p:cNvSpPr>
            <a:spLocks noGrp="1"/>
          </p:cNvSpPr>
          <p:nvPr>
            <p:custDataLst>
              <p:tags r:id="rId24"/>
            </p:custDataLst>
          </p:nvPr>
        </p:nvSpPr>
        <p:spPr bwMode="auto">
          <a:xfrm>
            <a:off x="7768971" y="6580505"/>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3FEFA2F-8744-4041-9F43-F9DF55590745}" type="datetime'''''''''''20''''''''''''''''''''''''''''''1''''''''3'''''''''">
              <a:rPr lang="es-ES_tradnl" sz="1200" smtClean="0">
                <a:latin typeface="Arial Narrow" pitchFamily="34" charset="0"/>
              </a:rPr>
              <a:pPr/>
              <a:t>2013</a:t>
            </a:fld>
            <a:endParaRPr lang="es-ES_tradnl" sz="1200" dirty="0">
              <a:latin typeface="Arial Narrow" pitchFamily="34" charset="0"/>
              <a:sym typeface="Calibri"/>
            </a:endParaRPr>
          </a:p>
        </p:txBody>
      </p:sp>
      <p:sp>
        <p:nvSpPr>
          <p:cNvPr id="132" name="Text Placeholder 2"/>
          <p:cNvSpPr>
            <a:spLocks noGrp="1"/>
          </p:cNvSpPr>
          <p:nvPr>
            <p:custDataLst>
              <p:tags r:id="rId25"/>
            </p:custDataLst>
          </p:nvPr>
        </p:nvSpPr>
        <p:spPr bwMode="gray">
          <a:xfrm>
            <a:off x="7775321" y="6274118"/>
            <a:ext cx="312738" cy="182563"/>
          </a:xfrm>
          <a:prstGeom prst="rect">
            <a:avLst/>
          </a:prstGeom>
          <a:noFill/>
          <a:extLst>
            <a:ext uri="{909E8E84-426E-40DD-AFC4-6F175D3DCCD1}">
              <a14:hiddenFill xmlns="" xmlns:a14="http://schemas.microsoft.com/office/drawing/2010/main">
                <a:solidFill>
                  <a:schemeClr val="hlink"/>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8EB51E0-A756-44F0-813E-71C1E10B9ED5}" type="datetime'''6''''''3''''''''''''''''''''''''.''''''''4'''''">
              <a:rPr lang="es-ES_tradnl" sz="1200" b="1" smtClean="0">
                <a:solidFill>
                  <a:schemeClr val="bg1"/>
                </a:solidFill>
                <a:latin typeface="Arial Narrow" pitchFamily="34" charset="0"/>
                <a:cs typeface="Calibri"/>
              </a:rPr>
              <a:pPr algn="ctr"/>
              <a:t>63.4</a:t>
            </a:fld>
            <a:endParaRPr lang="es-ES_tradnl" sz="1200" b="1" dirty="0">
              <a:solidFill>
                <a:schemeClr val="bg1"/>
              </a:solidFill>
              <a:latin typeface="Arial Narrow" pitchFamily="34" charset="0"/>
              <a:cs typeface="Calibri"/>
              <a:sym typeface="Calibri"/>
            </a:endParaRPr>
          </a:p>
        </p:txBody>
      </p:sp>
      <p:sp>
        <p:nvSpPr>
          <p:cNvPr id="133" name="Text Placeholder 2"/>
          <p:cNvSpPr>
            <a:spLocks noGrp="1"/>
          </p:cNvSpPr>
          <p:nvPr>
            <p:custDataLst>
              <p:tags r:id="rId26"/>
            </p:custDataLst>
          </p:nvPr>
        </p:nvSpPr>
        <p:spPr bwMode="auto">
          <a:xfrm>
            <a:off x="6656324" y="5161280"/>
            <a:ext cx="923925" cy="234950"/>
          </a:xfrm>
          <a:prstGeom prst="ellipse">
            <a:avLst/>
          </a:prstGeom>
          <a:solidFill>
            <a:schemeClr val="accent1">
              <a:lumMod val="40000"/>
              <a:lumOff val="60000"/>
            </a:schemeClr>
          </a:solidFill>
          <a:ln w="9525">
            <a:solidFill>
              <a:srgbClr val="808080"/>
            </a:solidFill>
          </a:ln>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6C97C382-E325-4954-969D-16570FEEED27}" type="datetime'''''''''+''''''''''''''4''''%'''''''''''''''''">
              <a:rPr lang="es-ES_tradnl" sz="1200" b="1" smtClean="0">
                <a:latin typeface="Arial Narrow" pitchFamily="34" charset="0"/>
              </a:rPr>
              <a:pPr algn="ctr">
                <a:lnSpc>
                  <a:spcPct val="90000"/>
                </a:lnSpc>
              </a:pPr>
              <a:t>+4%</a:t>
            </a:fld>
            <a:r>
              <a:rPr lang="es-ES_tradnl" sz="1200" b="1" dirty="0" smtClean="0">
                <a:latin typeface="Arial Narrow" pitchFamily="34" charset="0"/>
                <a:sym typeface="+mn-lt"/>
              </a:rPr>
              <a:t> anual</a:t>
            </a:r>
            <a:endParaRPr lang="es-ES_tradnl" sz="1200" b="1" dirty="0">
              <a:latin typeface="Arial Narrow" pitchFamily="34" charset="0"/>
              <a:sym typeface="+mn-lt"/>
            </a:endParaRPr>
          </a:p>
        </p:txBody>
      </p:sp>
      <p:sp>
        <p:nvSpPr>
          <p:cNvPr id="134" name="Text Placeholder 2"/>
          <p:cNvSpPr>
            <a:spLocks noGrp="1"/>
          </p:cNvSpPr>
          <p:nvPr>
            <p:custDataLst>
              <p:tags r:id="rId27"/>
            </p:custDataLst>
          </p:nvPr>
        </p:nvSpPr>
        <p:spPr bwMode="gray">
          <a:xfrm>
            <a:off x="7737221" y="5821680"/>
            <a:ext cx="3873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5521291-95F4-47D6-B623-F3B269A7AB08}" type="datetime'''''3''12''''''''.''''''''''''''''9'''''''''''''''''''''''''''">
              <a:rPr lang="es-ES_tradnl" sz="1200" smtClean="0">
                <a:latin typeface="Arial Narrow" pitchFamily="34" charset="0"/>
                <a:cs typeface="Calibri"/>
              </a:rPr>
              <a:pPr algn="ctr"/>
              <a:t>312.9</a:t>
            </a:fld>
            <a:endParaRPr lang="es-ES_tradnl" sz="1200" dirty="0">
              <a:latin typeface="Arial Narrow" pitchFamily="34" charset="0"/>
              <a:cs typeface="Calibri"/>
              <a:sym typeface="Calibri"/>
            </a:endParaRPr>
          </a:p>
        </p:txBody>
      </p:sp>
      <p:sp>
        <p:nvSpPr>
          <p:cNvPr id="135" name="Text Placeholder 2"/>
          <p:cNvSpPr>
            <a:spLocks noGrp="1"/>
          </p:cNvSpPr>
          <p:nvPr>
            <p:custDataLst>
              <p:tags r:id="rId28"/>
            </p:custDataLst>
          </p:nvPr>
        </p:nvSpPr>
        <p:spPr bwMode="gray">
          <a:xfrm>
            <a:off x="5894134" y="5461318"/>
            <a:ext cx="3873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b"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28D02E0-7ACD-4369-B803-3493C37F3957}" type="datetime'''3''''''''''''''''''''2''''''1''''''''''''.''''''''''''''1'''">
              <a:rPr lang="es-ES_tradnl" sz="1200" smtClean="0">
                <a:latin typeface="Arial Narrow" pitchFamily="34" charset="0"/>
                <a:cs typeface="Calibri"/>
              </a:rPr>
              <a:pPr algn="ctr"/>
              <a:t>321.1</a:t>
            </a:fld>
            <a:endParaRPr lang="es-ES_tradnl" sz="1200" dirty="0">
              <a:latin typeface="Arial Narrow" pitchFamily="34" charset="0"/>
              <a:cs typeface="Calibri"/>
              <a:sym typeface="Calibri"/>
            </a:endParaRPr>
          </a:p>
        </p:txBody>
      </p:sp>
      <p:sp>
        <p:nvSpPr>
          <p:cNvPr id="136" name="Text Placeholder 19"/>
          <p:cNvSpPr>
            <a:spLocks noGrp="1"/>
          </p:cNvSpPr>
          <p:nvPr>
            <p:custDataLst>
              <p:tags r:id="rId29"/>
            </p:custDataLst>
          </p:nvPr>
        </p:nvSpPr>
        <p:spPr bwMode="auto">
          <a:xfrm>
            <a:off x="5925884" y="6580505"/>
            <a:ext cx="3238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0" tIns="0" rIns="0" bIns="0" rtlCol="0" anchor="t"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2FFF930-9E5D-49A5-B8E1-AA4A96418CC1}" type="datetime'''''''''''2''''''''''''''0''''''''0''''''9'''''''''''''">
              <a:rPr lang="es-ES_tradnl" sz="1200" smtClean="0">
                <a:latin typeface="Arial Narrow" pitchFamily="34" charset="0"/>
                <a:sym typeface="Calibri"/>
              </a:rPr>
              <a:pPr/>
              <a:t>2009</a:t>
            </a:fld>
            <a:endParaRPr lang="es-ES_tradnl" sz="1200" dirty="0">
              <a:latin typeface="Arial Narrow" pitchFamily="34" charset="0"/>
              <a:sym typeface="Calibri"/>
            </a:endParaRPr>
          </a:p>
        </p:txBody>
      </p:sp>
      <p:sp>
        <p:nvSpPr>
          <p:cNvPr id="137" name="Text Placeholder 2"/>
          <p:cNvSpPr>
            <a:spLocks noGrp="1"/>
          </p:cNvSpPr>
          <p:nvPr>
            <p:custDataLst>
              <p:tags r:id="rId30"/>
            </p:custDataLst>
          </p:nvPr>
        </p:nvSpPr>
        <p:spPr bwMode="gray">
          <a:xfrm>
            <a:off x="5894134" y="5864543"/>
            <a:ext cx="387350"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24D70A3-DA23-4DD8-AC9B-8796D5A55D30}" type="datetime'''2''''''''''''''''''''''''''''''''''3''7''.1'''''">
              <a:rPr lang="es-ES_tradnl" sz="1200" smtClean="0">
                <a:latin typeface="Arial Narrow" pitchFamily="34" charset="0"/>
                <a:cs typeface="Calibri"/>
              </a:rPr>
              <a:pPr algn="ctr"/>
              <a:t>237.1</a:t>
            </a:fld>
            <a:endParaRPr lang="es-ES_tradnl" sz="1200" dirty="0">
              <a:latin typeface="Arial Narrow" pitchFamily="34" charset="0"/>
              <a:cs typeface="Calibri"/>
              <a:sym typeface="Calibri"/>
            </a:endParaRPr>
          </a:p>
        </p:txBody>
      </p:sp>
      <p:sp>
        <p:nvSpPr>
          <p:cNvPr id="138" name="Text Placeholder 2"/>
          <p:cNvSpPr>
            <a:spLocks noGrp="1"/>
          </p:cNvSpPr>
          <p:nvPr>
            <p:custDataLst>
              <p:tags r:id="rId31"/>
            </p:custDataLst>
          </p:nvPr>
        </p:nvSpPr>
        <p:spPr bwMode="gray">
          <a:xfrm>
            <a:off x="5932234" y="6250305"/>
            <a:ext cx="312738" cy="182563"/>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19050" tIns="0" rIns="1905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FB47DFE-7741-4C60-9C3C-5B15583E665B}" type="datetime'''''''''''8''''''''''''''''''''''''4''''''.''''''0'''''">
              <a:rPr lang="es-ES_tradnl" sz="1200" b="1" smtClean="0">
                <a:solidFill>
                  <a:schemeClr val="bg1"/>
                </a:solidFill>
                <a:latin typeface="Arial Narrow" pitchFamily="34" charset="0"/>
                <a:cs typeface="Calibri"/>
              </a:rPr>
              <a:pPr algn="ctr"/>
              <a:t>84.0</a:t>
            </a:fld>
            <a:endParaRPr lang="es-ES_tradnl" sz="1200" b="1" dirty="0">
              <a:solidFill>
                <a:schemeClr val="bg1"/>
              </a:solidFill>
              <a:latin typeface="Arial Narrow" pitchFamily="34" charset="0"/>
              <a:cs typeface="Calibri"/>
              <a:sym typeface="Calibri"/>
            </a:endParaRPr>
          </a:p>
        </p:txBody>
      </p:sp>
      <p:sp>
        <p:nvSpPr>
          <p:cNvPr id="139" name="Rectangle 4"/>
          <p:cNvSpPr>
            <a:spLocks noChangeArrowheads="1"/>
          </p:cNvSpPr>
          <p:nvPr>
            <p:custDataLst>
              <p:tags r:id="rId32"/>
            </p:custDataLst>
          </p:nvPr>
        </p:nvSpPr>
        <p:spPr bwMode="auto">
          <a:xfrm>
            <a:off x="5033554" y="4355776"/>
            <a:ext cx="2759483" cy="559863"/>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vert="horz" wrap="square" lIns="126000" tIns="91440" rIns="126000" bIns="91440" numCol="1" anchor="ctr" anchorCtr="0" compatLnSpc="1">
            <a:prstTxWarp prst="textNoShape">
              <a:avLst/>
            </a:prstTxWarp>
            <a:noAutofit/>
          </a:bodyPr>
          <a:lstStyle/>
          <a:p>
            <a:pPr marL="3175">
              <a:spcBef>
                <a:spcPts val="0"/>
              </a:spcBef>
            </a:pPr>
            <a:r>
              <a:rPr lang="es-ES_tradnl" sz="1300" dirty="0" smtClean="0">
                <a:solidFill>
                  <a:schemeClr val="tx1"/>
                </a:solidFill>
                <a:latin typeface="Arial Narrow" pitchFamily="34" charset="0"/>
                <a:cs typeface="Vani" pitchFamily="34" charset="0"/>
              </a:rPr>
              <a:t>Movimiento de carga en el </a:t>
            </a:r>
            <a:r>
              <a:rPr lang="es-ES_tradnl" sz="1300" dirty="0" err="1" smtClean="0">
                <a:solidFill>
                  <a:schemeClr val="tx1"/>
                </a:solidFill>
                <a:latin typeface="Arial Narrow" pitchFamily="34" charset="0"/>
                <a:cs typeface="Vani" pitchFamily="34" charset="0"/>
              </a:rPr>
              <a:t>AICM</a:t>
            </a:r>
            <a:endParaRPr lang="es-ES_tradnl" sz="1300" baseline="30000" dirty="0" smtClean="0">
              <a:solidFill>
                <a:schemeClr val="tx1"/>
              </a:solidFill>
              <a:latin typeface="Arial Narrow" pitchFamily="34" charset="0"/>
              <a:cs typeface="Vani" pitchFamily="34" charset="0"/>
            </a:endParaRPr>
          </a:p>
          <a:p>
            <a:pPr marL="3175">
              <a:spcBef>
                <a:spcPts val="0"/>
              </a:spcBef>
            </a:pPr>
            <a:r>
              <a:rPr lang="es-ES_tradnl" sz="1300" dirty="0" smtClean="0">
                <a:solidFill>
                  <a:schemeClr val="tx1"/>
                </a:solidFill>
                <a:latin typeface="Arial Narrow" pitchFamily="34" charset="0"/>
                <a:cs typeface="Vani" pitchFamily="34" charset="0"/>
              </a:rPr>
              <a:t>Toneladas, miles</a:t>
            </a:r>
            <a:endParaRPr lang="es-ES_tradnl" sz="1300" dirty="0">
              <a:solidFill>
                <a:schemeClr val="tx1"/>
              </a:solidFill>
              <a:latin typeface="Arial Narrow" pitchFamily="34" charset="0"/>
              <a:cs typeface="Vani" pitchFamily="34" charset="0"/>
            </a:endParaRPr>
          </a:p>
        </p:txBody>
      </p:sp>
      <p:sp>
        <p:nvSpPr>
          <p:cNvPr id="143" name="Text Placeholder 2"/>
          <p:cNvSpPr>
            <a:spLocks noGrp="1"/>
          </p:cNvSpPr>
          <p:nvPr>
            <p:custDataLst>
              <p:tags r:id="rId33"/>
            </p:custDataLst>
          </p:nvPr>
        </p:nvSpPr>
        <p:spPr bwMode="auto">
          <a:xfrm>
            <a:off x="8123048" y="4558505"/>
            <a:ext cx="560388"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0F6A335-40E4-4C93-8FA3-49BCB971869D}" type="datetime'N''''''a''''''''ci''''''''''''''o''n''''a''''le''s'''''">
              <a:rPr lang="es-ES_tradnl" sz="1300" smtClean="0">
                <a:latin typeface="Arial Narrow" pitchFamily="34" charset="0"/>
                <a:cs typeface="Calibri"/>
              </a:rPr>
              <a:pPr/>
              <a:t>Nacionales</a:t>
            </a:fld>
            <a:endParaRPr lang="es-ES_tradnl" sz="1300" dirty="0">
              <a:latin typeface="Arial Narrow" pitchFamily="34" charset="0"/>
              <a:cs typeface="Calibri"/>
              <a:sym typeface="Calibri"/>
            </a:endParaRPr>
          </a:p>
        </p:txBody>
      </p:sp>
      <p:sp>
        <p:nvSpPr>
          <p:cNvPr id="144" name="Text Placeholder 2"/>
          <p:cNvSpPr>
            <a:spLocks noGrp="1"/>
          </p:cNvSpPr>
          <p:nvPr>
            <p:custDataLst>
              <p:tags r:id="rId34"/>
            </p:custDataLst>
          </p:nvPr>
        </p:nvSpPr>
        <p:spPr bwMode="auto">
          <a:xfrm>
            <a:off x="8129397" y="4327868"/>
            <a:ext cx="793750" cy="152400"/>
          </a:xfrm>
          <a:prstGeom prst="rect">
            <a:avLst/>
          </a:prstGeom>
          <a:noFill/>
          <a:extLst>
            <a:ext uri="{909E8E84-426E-40DD-AFC4-6F175D3DCCD1}">
              <a14:hiddenFill xmlns="" xmlns:a14="http://schemas.microsoft.com/office/drawing/2010/main">
                <a:solidFill>
                  <a:scrgbClr r="0" g="0" b="0"/>
                </a:solidFill>
              </a14:hiddenFill>
            </a:ext>
          </a:extLst>
        </p:spPr>
        <p:txBody>
          <a:bodyPr vert="horz" wrap="none" lIns="0" tIns="0" rIns="0" bIns="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3"/>
              </a:buClr>
              <a:buSzPct val="125000"/>
              <a:buFont typeface="Arial" pitchFamily="34"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accent3"/>
              </a:buClr>
              <a:buSzPct val="100000"/>
              <a:buFont typeface="Arial" pitchFamily="34"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1D6A905-72F2-47E9-B31C-97C3BDA7B887}" type="datetime'''''I''nt''''''''e''r''''''na''ci''''o''n''''a''''l''''''e''s'">
              <a:rPr lang="es-ES_tradnl" sz="1300" smtClean="0">
                <a:latin typeface="Arial Narrow" pitchFamily="34" charset="0"/>
                <a:cs typeface="Calibri"/>
              </a:rPr>
              <a:pPr/>
              <a:t>Internacionales</a:t>
            </a:fld>
            <a:endParaRPr lang="es-ES_tradnl" sz="1300" dirty="0">
              <a:latin typeface="Arial Narrow" pitchFamily="34" charset="0"/>
              <a:cs typeface="Calibri"/>
              <a:sym typeface="Calibri"/>
            </a:endParaRPr>
          </a:p>
        </p:txBody>
      </p:sp>
      <p:sp>
        <p:nvSpPr>
          <p:cNvPr id="52" name="Rectangle 15"/>
          <p:cNvSpPr/>
          <p:nvPr>
            <p:custDataLst>
              <p:tags r:id="rId35"/>
            </p:custDataLst>
          </p:nvPr>
        </p:nvSpPr>
        <p:spPr bwMode="auto">
          <a:xfrm>
            <a:off x="7954708" y="4573269"/>
            <a:ext cx="138113" cy="138113"/>
          </a:xfrm>
          <a:prstGeom prst="rect">
            <a:avLst/>
          </a:prstGeom>
          <a:solidFill>
            <a:schemeClr val="accent3"/>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Arial Narrow" pitchFamily="34" charset="0"/>
            </a:endParaRPr>
          </a:p>
        </p:txBody>
      </p:sp>
      <p:sp>
        <p:nvSpPr>
          <p:cNvPr id="53" name="Rectangle 14"/>
          <p:cNvSpPr/>
          <p:nvPr>
            <p:custDataLst>
              <p:tags r:id="rId36"/>
            </p:custDataLst>
          </p:nvPr>
        </p:nvSpPr>
        <p:spPr bwMode="auto">
          <a:xfrm>
            <a:off x="7949946" y="4332916"/>
            <a:ext cx="138113" cy="138113"/>
          </a:xfrm>
          <a:prstGeom prst="rect">
            <a:avLst/>
          </a:prstGeom>
          <a:solidFill>
            <a:schemeClr val="accent3">
              <a:lumMod val="40000"/>
              <a:lumOff val="60000"/>
            </a:schemeClr>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1 Título"/>
          <p:cNvSpPr>
            <a:spLocks noGrp="1"/>
          </p:cNvSpPr>
          <p:nvPr>
            <p:ph type="title"/>
          </p:nvPr>
        </p:nvSpPr>
        <p:spPr>
          <a:xfrm>
            <a:off x="304800" y="152400"/>
            <a:ext cx="6324600" cy="639762"/>
          </a:xfrm>
        </p:spPr>
        <p:txBody>
          <a:bodyPr/>
          <a:lstStyle/>
          <a:p>
            <a:r>
              <a:rPr lang="es-MX" dirty="0" smtClean="0"/>
              <a:t>Obras hidráulicas</a:t>
            </a:r>
            <a:endParaRPr lang="es-MX" dirty="0"/>
          </a:p>
        </p:txBody>
      </p:sp>
      <p:pic>
        <p:nvPicPr>
          <p:cNvPr id="5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41" t="13400" r="3287" b="2315"/>
          <a:stretch/>
        </p:blipFill>
        <p:spPr bwMode="auto">
          <a:xfrm>
            <a:off x="157595" y="1522947"/>
            <a:ext cx="8828811" cy="5003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Title 1"/>
          <p:cNvSpPr txBox="1">
            <a:spLocks/>
          </p:cNvSpPr>
          <p:nvPr/>
        </p:nvSpPr>
        <p:spPr bwMode="auto">
          <a:xfrm>
            <a:off x="1015999" y="1225930"/>
            <a:ext cx="7061201" cy="215444"/>
          </a:xfrm>
          <a:prstGeom prst="rect">
            <a:avLst/>
          </a:prstGeom>
          <a:solidFill>
            <a:schemeClr val="accent1">
              <a:lumMod val="40000"/>
              <a:lumOff val="60000"/>
            </a:schemeClr>
          </a:solidFill>
          <a:ln>
            <a:solidFill>
              <a:schemeClr val="accent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b="1" i="0" kern="1200" cap="small" baseline="0">
                <a:solidFill>
                  <a:srgbClr val="183583"/>
                </a:solidFill>
                <a:latin typeface="Arial Narrow" panose="020B0606020202030204"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47675" algn="ctr"/>
            <a:r>
              <a:rPr lang="es-ES_tradnl" sz="1400" b="0" cap="none" dirty="0" smtClean="0">
                <a:solidFill>
                  <a:schemeClr val="tx1"/>
                </a:solidFill>
              </a:rPr>
              <a:t>El ex vaso del Lago de Texcoco conservará su función hidrológica y ambiental en el Valle de México </a:t>
            </a:r>
            <a:endParaRPr lang="es-ES_tradnl" sz="1400" b="0" cap="none" dirty="0">
              <a:solidFill>
                <a:schemeClr val="tx1"/>
              </a:solidFill>
            </a:endParaRPr>
          </a:p>
        </p:txBody>
      </p:sp>
      <p:sp>
        <p:nvSpPr>
          <p:cNvPr id="58" name="57 Rectángulo"/>
          <p:cNvSpPr/>
          <p:nvPr/>
        </p:nvSpPr>
        <p:spPr>
          <a:xfrm>
            <a:off x="36778" y="6552320"/>
            <a:ext cx="5679760" cy="230832"/>
          </a:xfrm>
          <a:prstGeom prst="rect">
            <a:avLst/>
          </a:prstGeom>
        </p:spPr>
        <p:txBody>
          <a:bodyPr wrap="none">
            <a:spAutoFit/>
          </a:bodyPr>
          <a:lstStyle/>
          <a:p>
            <a:r>
              <a:rPr lang="es-MX" sz="900" dirty="0" smtClean="0">
                <a:latin typeface="Arial Narrow" pitchFamily="34" charset="0"/>
              </a:rPr>
              <a:t>Fuente</a:t>
            </a:r>
            <a:r>
              <a:rPr lang="es-MX" sz="900" dirty="0">
                <a:latin typeface="Arial Narrow" pitchFamily="34" charset="0"/>
              </a:rPr>
              <a:t>: http://www.semarnat.gob.mx/sites/default/files/documentos/otros/naicm-presentacion-ambiental-5-de-septiembre_2014.pdf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04800" y="152400"/>
            <a:ext cx="6324600" cy="639762"/>
          </a:xfrm>
        </p:spPr>
        <p:txBody>
          <a:bodyPr/>
          <a:lstStyle/>
          <a:p>
            <a:r>
              <a:rPr lang="es-MX" dirty="0" smtClean="0"/>
              <a:t>Obras hidráulicas</a:t>
            </a:r>
            <a:endParaRPr lang="es-MX" dirty="0"/>
          </a:p>
        </p:txBody>
      </p:sp>
      <p:sp>
        <p:nvSpPr>
          <p:cNvPr id="8" name="Title 1"/>
          <p:cNvSpPr txBox="1">
            <a:spLocks/>
          </p:cNvSpPr>
          <p:nvPr/>
        </p:nvSpPr>
        <p:spPr bwMode="auto">
          <a:xfrm>
            <a:off x="263597" y="1144651"/>
            <a:ext cx="8714148" cy="430887"/>
          </a:xfrm>
          <a:prstGeom prst="rect">
            <a:avLst/>
          </a:prstGeom>
          <a:solidFill>
            <a:schemeClr val="accent1">
              <a:lumMod val="40000"/>
              <a:lumOff val="60000"/>
            </a:schemeClr>
          </a:solidFill>
          <a:ln>
            <a:solidFill>
              <a:schemeClr val="accent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b="1" i="0" kern="1200" cap="small" baseline="0">
                <a:solidFill>
                  <a:srgbClr val="183583"/>
                </a:solidFill>
                <a:latin typeface="Arial Narrow" panose="020B0606020202030204"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60350" algn="ctr"/>
            <a:r>
              <a:rPr lang="es-ES_tradnl" sz="1400" b="0" cap="none" dirty="0" smtClean="0">
                <a:solidFill>
                  <a:schemeClr val="tx1"/>
                </a:solidFill>
              </a:rPr>
              <a:t>Se triplicará la capacidad de regulación de agua para proteger el área y la Zona Metropolitana del Valle de México contra inundaciones </a:t>
            </a:r>
            <a:endParaRPr lang="es-ES_tradnl" sz="1400" b="0" cap="none" dirty="0">
              <a:solidFill>
                <a:schemeClr val="tx1"/>
              </a:solidFill>
            </a:endParaRPr>
          </a:p>
        </p:txBody>
      </p:sp>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 t="1" r="1083" b="433"/>
          <a:stretch/>
        </p:blipFill>
        <p:spPr bwMode="auto">
          <a:xfrm>
            <a:off x="0" y="1902116"/>
            <a:ext cx="8906742" cy="4955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36778" y="6552320"/>
            <a:ext cx="5679760" cy="230832"/>
          </a:xfrm>
          <a:prstGeom prst="rect">
            <a:avLst/>
          </a:prstGeom>
        </p:spPr>
        <p:txBody>
          <a:bodyPr wrap="none">
            <a:spAutoFit/>
          </a:bodyPr>
          <a:lstStyle/>
          <a:p>
            <a:r>
              <a:rPr lang="es-MX" sz="900" dirty="0" smtClean="0">
                <a:latin typeface="Arial Narrow" pitchFamily="34" charset="0"/>
              </a:rPr>
              <a:t>Fuente</a:t>
            </a:r>
            <a:r>
              <a:rPr lang="es-MX" sz="900" dirty="0">
                <a:latin typeface="Arial Narrow" pitchFamily="34" charset="0"/>
              </a:rPr>
              <a:t>: http://www.semarnat.gob.mx/sites/default/files/documentos/otros/naicm-presentacion-ambiental-5-de-septiembre_2014.pdf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04800" y="152400"/>
            <a:ext cx="6324600" cy="639762"/>
          </a:xfrm>
        </p:spPr>
        <p:txBody>
          <a:bodyPr/>
          <a:lstStyle/>
          <a:p>
            <a:r>
              <a:rPr lang="es-MX" dirty="0" smtClean="0"/>
              <a:t>Conectividad y movilidad</a:t>
            </a:r>
            <a:endParaRPr lang="es-MX" dirty="0"/>
          </a:p>
        </p:txBody>
      </p:sp>
      <p:pic>
        <p:nvPicPr>
          <p:cNvPr id="11" name="Imagen 10"/>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3632975" y="2133601"/>
            <a:ext cx="5303095" cy="3860998"/>
          </a:xfrm>
          <a:prstGeom prst="rect">
            <a:avLst/>
          </a:prstGeom>
        </p:spPr>
      </p:pic>
      <p:sp>
        <p:nvSpPr>
          <p:cNvPr id="14" name="Title 1"/>
          <p:cNvSpPr txBox="1">
            <a:spLocks/>
          </p:cNvSpPr>
          <p:nvPr/>
        </p:nvSpPr>
        <p:spPr bwMode="auto">
          <a:xfrm>
            <a:off x="304800" y="1202415"/>
            <a:ext cx="8618347" cy="307777"/>
          </a:xfrm>
          <a:prstGeom prst="rect">
            <a:avLst/>
          </a:prstGeom>
          <a:solidFill>
            <a:schemeClr val="accent1">
              <a:lumMod val="40000"/>
              <a:lumOff val="60000"/>
            </a:schemeClr>
          </a:solidFill>
          <a:ln>
            <a:solidFill>
              <a:schemeClr val="accent1"/>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spAutoFit/>
          </a:bodyPr>
          <a:lstStyle/>
          <a:p>
            <a:pPr marL="85725" lvl="0" algn="just">
              <a:tabLst>
                <a:tab pos="8342313" algn="l"/>
              </a:tabLst>
            </a:pPr>
            <a:r>
              <a:rPr lang="es-ES_tradnl" sz="2000" dirty="0" smtClean="0">
                <a:solidFill>
                  <a:schemeClr val="tx1"/>
                </a:solidFill>
                <a:latin typeface="Arial Narrow" pitchFamily="34" charset="0"/>
              </a:rPr>
              <a:t>El NAICM contará con múltiples opciones de para su acceso y conectividad vía terrestre</a:t>
            </a:r>
            <a:endParaRPr kumimoji="0" lang="es-ES_tradnl" sz="2000" i="0" u="none" strike="noStrike" kern="1200" spc="0" normalizeH="0" noProof="0" dirty="0">
              <a:ln>
                <a:noFill/>
              </a:ln>
              <a:solidFill>
                <a:schemeClr val="tx1"/>
              </a:solidFill>
              <a:effectLst/>
              <a:uLnTx/>
              <a:uFillTx/>
              <a:latin typeface="Arial Narrow" pitchFamily="34" charset="0"/>
              <a:ea typeface="+mj-ea"/>
              <a:cs typeface="Arial" pitchFamily="34" charset="0"/>
            </a:endParaRPr>
          </a:p>
        </p:txBody>
      </p:sp>
      <p:sp>
        <p:nvSpPr>
          <p:cNvPr id="15" name="Rounded Rectangle 16"/>
          <p:cNvSpPr>
            <a:spLocks/>
          </p:cNvSpPr>
          <p:nvPr/>
        </p:nvSpPr>
        <p:spPr>
          <a:xfrm>
            <a:off x="95340" y="1846318"/>
            <a:ext cx="3537635" cy="906714"/>
          </a:xfrm>
          <a:prstGeom prst="roundRect">
            <a:avLst/>
          </a:prstGeom>
          <a:solidFill>
            <a:schemeClr val="accent1"/>
          </a:solidFill>
          <a:ln>
            <a:solidFill>
              <a:schemeClr val="tx2"/>
            </a:solidFill>
          </a:ln>
          <a:effectLst>
            <a:outerShdw blurRad="50800" dist="38100" dir="2700000" algn="br" rotWithShape="0">
              <a:srgbClr val="808080">
                <a:alpha val="42999"/>
              </a:srgbClr>
            </a:outerShdw>
          </a:effectLst>
        </p:spPr>
        <p:txBody>
          <a:bodyPr tIns="0" bIns="0" anchor="t"/>
          <a:lstStyle/>
          <a:p>
            <a:pPr algn="ctr" fontAlgn="auto">
              <a:spcBef>
                <a:spcPts val="0"/>
              </a:spcBef>
              <a:spcAft>
                <a:spcPts val="0"/>
              </a:spcAft>
            </a:pPr>
            <a:r>
              <a:rPr lang="es-MX" sz="2400" b="1" kern="0" dirty="0" smtClean="0">
                <a:solidFill>
                  <a:schemeClr val="bg1"/>
                </a:solidFill>
                <a:latin typeface="Arial Narrow" pitchFamily="34" charset="0"/>
                <a:ea typeface="ＭＳ Ｐゴシック" charset="0"/>
                <a:cs typeface="ＭＳ Ｐゴシック" charset="0"/>
              </a:rPr>
              <a:t>Transporte público y vialidades</a:t>
            </a:r>
            <a:endParaRPr lang="es-MX" sz="2400" b="1" kern="0" dirty="0">
              <a:solidFill>
                <a:schemeClr val="bg1"/>
              </a:solidFill>
              <a:latin typeface="Arial Narrow" pitchFamily="34" charset="0"/>
              <a:ea typeface="ＭＳ Ｐゴシック" charset="0"/>
              <a:cs typeface="ＭＳ Ｐゴシック" charset="0"/>
            </a:endParaRPr>
          </a:p>
        </p:txBody>
      </p:sp>
      <p:sp>
        <p:nvSpPr>
          <p:cNvPr id="16" name="Rectangle 67"/>
          <p:cNvSpPr txBox="1">
            <a:spLocks/>
          </p:cNvSpPr>
          <p:nvPr/>
        </p:nvSpPr>
        <p:spPr>
          <a:xfrm>
            <a:off x="95340" y="2753032"/>
            <a:ext cx="3537635" cy="37544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108000" tIns="72000" rIns="108000" bIns="720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285750" indent="-285750">
              <a:spcBef>
                <a:spcPts val="600"/>
              </a:spcBef>
              <a:buFont typeface="Wingdings" pitchFamily="2" charset="2"/>
              <a:buChar char="ü"/>
            </a:pPr>
            <a:r>
              <a:rPr lang="es-ES_tradnl" sz="2400" b="1" dirty="0" smtClean="0">
                <a:solidFill>
                  <a:schemeClr val="tx2"/>
                </a:solidFill>
                <a:latin typeface="Arial Narrow" pitchFamily="34" charset="0"/>
              </a:rPr>
              <a:t>Se analizan 19 proyectos de conectividad que incrementarán las opciones de movilidad en el oriente del área metropolitana.  Los proyectos contemplan alternativas de transporte público y vialidades.</a:t>
            </a:r>
            <a:endParaRPr lang="es-ES_tradnl" sz="2400" b="1" dirty="0">
              <a:solidFill>
                <a:schemeClr val="tx2"/>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304800" y="152400"/>
            <a:ext cx="8262938" cy="639763"/>
          </a:xfrm>
        </p:spPr>
        <p:txBody>
          <a:bodyPr>
            <a:normAutofit/>
          </a:bodyPr>
          <a:lstStyle/>
          <a:p>
            <a:pPr>
              <a:defRPr/>
            </a:pPr>
            <a:r>
              <a:rPr lang="es-MX" dirty="0" smtClean="0">
                <a:latin typeface="Calibri" panose="020F0502020204030204" pitchFamily="34" charset="0"/>
              </a:rPr>
              <a:t>Escenario AICM</a:t>
            </a:r>
            <a:endParaRPr lang="es-MX" dirty="0">
              <a:latin typeface="Calibri" panose="020F0502020204030204" pitchFamily="34" charset="0"/>
            </a:endParaRPr>
          </a:p>
        </p:txBody>
      </p:sp>
      <p:sp>
        <p:nvSpPr>
          <p:cNvPr id="30" name="Title 1"/>
          <p:cNvSpPr txBox="1">
            <a:spLocks/>
          </p:cNvSpPr>
          <p:nvPr/>
        </p:nvSpPr>
        <p:spPr bwMode="auto">
          <a:xfrm>
            <a:off x="263597" y="1093851"/>
            <a:ext cx="8714148" cy="430887"/>
          </a:xfrm>
          <a:prstGeom prst="rect">
            <a:avLst/>
          </a:prstGeom>
          <a:solidFill>
            <a:schemeClr val="accent1">
              <a:lumMod val="40000"/>
              <a:lumOff val="60000"/>
            </a:schemeClr>
          </a:solidFill>
          <a:ln>
            <a:solidFill>
              <a:schemeClr val="accent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b="1" i="0" kern="1200" cap="small" baseline="0">
                <a:solidFill>
                  <a:srgbClr val="183583"/>
                </a:solidFill>
                <a:latin typeface="Arial Narrow" panose="020B0606020202030204"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0"/>
              </a:spcBef>
              <a:spcAft>
                <a:spcPts val="0"/>
              </a:spcAft>
            </a:pPr>
            <a:r>
              <a:rPr lang="es-CO" sz="1400" b="0" kern="0" cap="none" dirty="0" smtClean="0">
                <a:solidFill>
                  <a:schemeClr val="tx1"/>
                </a:solidFill>
                <a:ea typeface="ＭＳ Ｐゴシック" charset="0"/>
                <a:cs typeface="ＭＳ Ｐゴシック" charset="0"/>
              </a:rPr>
              <a:t>El nuevo polo generará un equilibrio entre el oriente y poniente de la ciudad y con ello, mayor inclusión social gracias a la generación de derrama económica y empleos dignos para la zona</a:t>
            </a:r>
            <a:endParaRPr lang="es-ES_tradnl" sz="1400" b="0" kern="0" cap="none" dirty="0">
              <a:solidFill>
                <a:schemeClr val="tx1"/>
              </a:solidFill>
              <a:ea typeface="ＭＳ Ｐゴシック" charset="0"/>
              <a:cs typeface="ＭＳ Ｐゴシック" charset="0"/>
            </a:endParaRPr>
          </a:p>
        </p:txBody>
      </p:sp>
      <p:grpSp>
        <p:nvGrpSpPr>
          <p:cNvPr id="2" name="Grupo 1"/>
          <p:cNvGrpSpPr/>
          <p:nvPr/>
        </p:nvGrpSpPr>
        <p:grpSpPr>
          <a:xfrm>
            <a:off x="395058" y="1726201"/>
            <a:ext cx="8384146" cy="4750240"/>
            <a:chOff x="395058" y="1726201"/>
            <a:chExt cx="8384146" cy="4750240"/>
          </a:xfrm>
        </p:grpSpPr>
        <p:pic>
          <p:nvPicPr>
            <p:cNvPr id="35" name="Picture 35"/>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95058" y="1726201"/>
              <a:ext cx="8384146" cy="475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6" name="Straight Arrow Connector 42"/>
            <p:cNvCxnSpPr/>
            <p:nvPr/>
          </p:nvCxnSpPr>
          <p:spPr>
            <a:xfrm flipH="1" flipV="1">
              <a:off x="6677891" y="3677395"/>
              <a:ext cx="536175" cy="1496399"/>
            </a:xfrm>
            <a:prstGeom prst="straightConnector1">
              <a:avLst/>
            </a:prstGeom>
            <a:ln w="1905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37" name="Group 5"/>
            <p:cNvGrpSpPr>
              <a:grpSpLocks/>
            </p:cNvGrpSpPr>
            <p:nvPr/>
          </p:nvGrpSpPr>
          <p:grpSpPr>
            <a:xfrm>
              <a:off x="6066532" y="4967123"/>
              <a:ext cx="2455888" cy="1350583"/>
              <a:chOff x="7390862" y="2583217"/>
              <a:chExt cx="3659339" cy="1350583"/>
            </a:xfrm>
          </p:grpSpPr>
          <p:sp>
            <p:nvSpPr>
              <p:cNvPr id="38" name="Rounded Rectangle 25"/>
              <p:cNvSpPr/>
              <p:nvPr/>
            </p:nvSpPr>
            <p:spPr>
              <a:xfrm>
                <a:off x="7390862" y="2583217"/>
                <a:ext cx="3659339" cy="372785"/>
              </a:xfrm>
              <a:prstGeom prst="roundRect">
                <a:avLst/>
              </a:prstGeom>
              <a:solidFill>
                <a:schemeClr val="tx2">
                  <a:lumMod val="60000"/>
                  <a:lumOff val="40000"/>
                  <a:alpha val="50195"/>
                </a:schemeClr>
              </a:solidFill>
              <a:ln>
                <a:noFill/>
              </a:ln>
              <a:effectLst>
                <a:outerShdw blurRad="50800" dist="38100" dir="2700000" algn="br" rotWithShape="0">
                  <a:srgbClr val="808080">
                    <a:alpha val="42999"/>
                  </a:srgbClr>
                </a:outerShdw>
              </a:effectLst>
            </p:spPr>
            <p:txBody>
              <a:bodyPr lIns="36000" tIns="0" rIns="36000" bIns="0" anchor="ctr"/>
              <a:lstStyle/>
              <a:p>
                <a:pPr algn="ctr" fontAlgn="auto">
                  <a:spcBef>
                    <a:spcPts val="600"/>
                  </a:spcBef>
                  <a:spcAft>
                    <a:spcPts val="0"/>
                  </a:spcAft>
                </a:pPr>
                <a:r>
                  <a:rPr lang="es-MX" sz="1300" b="1" kern="0" dirty="0">
                    <a:solidFill>
                      <a:schemeClr val="bg1"/>
                    </a:solidFill>
                    <a:latin typeface="Arial Narrow" pitchFamily="34" charset="0"/>
                    <a:ea typeface="ＭＳ Ｐゴシック" charset="0"/>
                    <a:cs typeface="ＭＳ Ｐゴシック" charset="0"/>
                  </a:rPr>
                  <a:t>Reordenamiento urbano</a:t>
                </a:r>
              </a:p>
            </p:txBody>
          </p:sp>
          <p:sp>
            <p:nvSpPr>
              <p:cNvPr id="39" name="Rectangle 67"/>
              <p:cNvSpPr txBox="1">
                <a:spLocks/>
              </p:cNvSpPr>
              <p:nvPr/>
            </p:nvSpPr>
            <p:spPr>
              <a:xfrm>
                <a:off x="7390862" y="2925521"/>
                <a:ext cx="3659339" cy="1008279"/>
              </a:xfrm>
              <a:prstGeom prst="rect">
                <a:avLst/>
              </a:prstGeom>
              <a:solidFill>
                <a:schemeClr val="accent1">
                  <a:lumMod val="40000"/>
                  <a:lumOff val="60000"/>
                </a:schemeClr>
              </a:solidFill>
              <a:ln w="9525">
                <a:noFill/>
                <a:miter lim="800000"/>
                <a:headEnd/>
                <a:tailEnd/>
              </a:ln>
              <a:effectLst/>
            </p:spPr>
            <p:txBody>
              <a:bodyPr vert="horz" wrap="square" lIns="108000" tIns="72000" rIns="108000" bIns="720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71450" indent="-171450">
                  <a:spcBef>
                    <a:spcPts val="600"/>
                  </a:spcBef>
                  <a:buFont typeface="Arial" pitchFamily="34" charset="0"/>
                  <a:buChar char="•"/>
                </a:pPr>
                <a:endParaRPr lang="es-ES_tradnl" sz="1300" b="1" i="1" dirty="0">
                  <a:solidFill>
                    <a:schemeClr val="tx2"/>
                  </a:solidFill>
                  <a:latin typeface="Arial Narrow" pitchFamily="34" charset="0"/>
                </a:endParaRPr>
              </a:p>
            </p:txBody>
          </p:sp>
          <p:sp>
            <p:nvSpPr>
              <p:cNvPr id="40" name="LegendRectangle2"/>
              <p:cNvSpPr>
                <a:spLocks noChangeArrowheads="1"/>
              </p:cNvSpPr>
              <p:nvPr/>
            </p:nvSpPr>
            <p:spPr bwMode="auto">
              <a:xfrm>
                <a:off x="7467960" y="3005516"/>
                <a:ext cx="3466202" cy="877163"/>
              </a:xfrm>
              <a:prstGeom prst="rect">
                <a:avLst/>
              </a:prstGeom>
              <a:solidFill>
                <a:schemeClr val="accent1">
                  <a:lumMod val="40000"/>
                  <a:lumOff val="60000"/>
                </a:schemeClr>
              </a:solidFill>
              <a:ln w="9525">
                <a:noFill/>
                <a:prstDash val="dash"/>
                <a:miter lim="800000"/>
                <a:headEnd/>
                <a:tailEnd/>
              </a:ln>
              <a:effectLst/>
              <a:extLst/>
            </p:spPr>
            <p:txBody>
              <a:bodyPr wrap="square" lIns="0" tIns="0" rIns="0" bIns="0" anchor="ctr">
                <a:spAutoFit/>
              </a:bodyPr>
              <a:lstStyle/>
              <a:p>
                <a:pPr marL="171450" indent="-171450" algn="just">
                  <a:spcBef>
                    <a:spcPts val="600"/>
                  </a:spcBef>
                  <a:buClr>
                    <a:schemeClr val="tx2"/>
                  </a:buClr>
                  <a:buFont typeface="Arial" pitchFamily="34" charset="0"/>
                  <a:buChar char="▪"/>
                </a:pPr>
                <a:r>
                  <a:rPr lang="es-ES_tradnl" sz="1300" dirty="0" smtClean="0">
                    <a:latin typeface="Arial Narrow" pitchFamily="34" charset="0"/>
                    <a:cs typeface="Calibri" pitchFamily="34" charset="0"/>
                  </a:rPr>
                  <a:t>Impulso de un nuevo polo de actividad social y económica</a:t>
                </a:r>
              </a:p>
              <a:p>
                <a:pPr marL="171450" indent="-171450" algn="just">
                  <a:spcBef>
                    <a:spcPts val="600"/>
                  </a:spcBef>
                  <a:buClr>
                    <a:schemeClr val="tx2"/>
                  </a:buClr>
                  <a:buFont typeface="Arial" pitchFamily="34" charset="0"/>
                  <a:buChar char="▪"/>
                </a:pPr>
                <a:r>
                  <a:rPr lang="es-ES_tradnl" sz="1300" dirty="0" smtClean="0">
                    <a:latin typeface="Arial Narrow" pitchFamily="34" charset="0"/>
                    <a:cs typeface="Calibri" pitchFamily="34" charset="0"/>
                  </a:rPr>
                  <a:t>Prevención de urbanización y asentamientos irregulares</a:t>
                </a:r>
              </a:p>
            </p:txBody>
          </p:sp>
        </p:grpSp>
        <p:grpSp>
          <p:nvGrpSpPr>
            <p:cNvPr id="41" name="Group 14"/>
            <p:cNvGrpSpPr>
              <a:grpSpLocks/>
            </p:cNvGrpSpPr>
            <p:nvPr/>
          </p:nvGrpSpPr>
          <p:grpSpPr>
            <a:xfrm>
              <a:off x="609206" y="1813565"/>
              <a:ext cx="3116321" cy="1752596"/>
              <a:chOff x="-2854036" y="2163080"/>
              <a:chExt cx="4783676" cy="1284902"/>
            </a:xfrm>
          </p:grpSpPr>
          <p:sp>
            <p:nvSpPr>
              <p:cNvPr id="42" name="Rounded Rectangle 27"/>
              <p:cNvSpPr/>
              <p:nvPr/>
            </p:nvSpPr>
            <p:spPr>
              <a:xfrm>
                <a:off x="-2854036" y="2163080"/>
                <a:ext cx="4783676" cy="270017"/>
              </a:xfrm>
              <a:prstGeom prst="roundRect">
                <a:avLst/>
              </a:prstGeom>
              <a:solidFill>
                <a:schemeClr val="tx2">
                  <a:lumMod val="60000"/>
                  <a:lumOff val="40000"/>
                  <a:alpha val="50195"/>
                </a:schemeClr>
              </a:solidFill>
              <a:ln>
                <a:noFill/>
              </a:ln>
              <a:effectLst>
                <a:outerShdw blurRad="50800" dist="38100" dir="2700000" algn="br" rotWithShape="0">
                  <a:srgbClr val="808080">
                    <a:alpha val="42999"/>
                  </a:srgbClr>
                </a:outerShdw>
              </a:effectLst>
            </p:spPr>
            <p:txBody>
              <a:bodyPr lIns="36000" tIns="0" rIns="36000" bIns="0" anchor="ctr">
                <a:noAutofit/>
              </a:bodyPr>
              <a:lstStyle/>
              <a:p>
                <a:pPr algn="ctr" fontAlgn="auto">
                  <a:spcBef>
                    <a:spcPts val="600"/>
                  </a:spcBef>
                  <a:spcAft>
                    <a:spcPts val="0"/>
                  </a:spcAft>
                </a:pPr>
                <a:r>
                  <a:rPr lang="es-MX" sz="1300" b="1" kern="0" dirty="0">
                    <a:solidFill>
                      <a:schemeClr val="bg1"/>
                    </a:solidFill>
                    <a:latin typeface="Arial Narrow" pitchFamily="34" charset="0"/>
                    <a:ea typeface="ＭＳ Ｐゴシック" charset="0"/>
                    <a:cs typeface="ＭＳ Ｐゴシック" charset="0"/>
                  </a:rPr>
                  <a:t>Reordenamiento social </a:t>
                </a:r>
              </a:p>
            </p:txBody>
          </p:sp>
          <p:sp>
            <p:nvSpPr>
              <p:cNvPr id="43" name="Rectangle 67"/>
              <p:cNvSpPr txBox="1">
                <a:spLocks/>
              </p:cNvSpPr>
              <p:nvPr/>
            </p:nvSpPr>
            <p:spPr>
              <a:xfrm>
                <a:off x="-2854036" y="2430895"/>
                <a:ext cx="4783676" cy="1017087"/>
              </a:xfrm>
              <a:prstGeom prst="rect">
                <a:avLst/>
              </a:prstGeom>
              <a:solidFill>
                <a:schemeClr val="accent1">
                  <a:lumMod val="40000"/>
                  <a:lumOff val="60000"/>
                </a:schemeClr>
              </a:solidFill>
              <a:ln w="9525">
                <a:noFill/>
                <a:miter lim="800000"/>
                <a:headEnd/>
                <a:tailEnd/>
              </a:ln>
              <a:effectLst/>
            </p:spPr>
            <p:txBody>
              <a:bodyPr vert="horz" wrap="square" lIns="108000" tIns="72000" rIns="108000" bIns="720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71450" indent="-171450">
                  <a:spcBef>
                    <a:spcPts val="600"/>
                  </a:spcBef>
                  <a:buFont typeface="Arial" pitchFamily="34" charset="0"/>
                  <a:buChar char="•"/>
                </a:pPr>
                <a:endParaRPr lang="es-ES_tradnl" sz="1300" dirty="0">
                  <a:solidFill>
                    <a:schemeClr val="tx2"/>
                  </a:solidFill>
                  <a:latin typeface="Arial Narrow" pitchFamily="34" charset="0"/>
                </a:endParaRPr>
              </a:p>
            </p:txBody>
          </p:sp>
          <p:sp>
            <p:nvSpPr>
              <p:cNvPr id="44" name="LegendRectangle2"/>
              <p:cNvSpPr>
                <a:spLocks noChangeArrowheads="1"/>
              </p:cNvSpPr>
              <p:nvPr/>
            </p:nvSpPr>
            <p:spPr bwMode="auto">
              <a:xfrm>
                <a:off x="-2728075" y="2539237"/>
                <a:ext cx="4494063" cy="768342"/>
              </a:xfrm>
              <a:prstGeom prst="rect">
                <a:avLst/>
              </a:prstGeom>
              <a:noFill/>
              <a:ln w="9525">
                <a:noFill/>
                <a:prstDash val="dash"/>
                <a:miter lim="800000"/>
                <a:headEnd/>
                <a:tailEnd/>
              </a:ln>
              <a:effectLst/>
              <a:extLst/>
            </p:spPr>
            <p:txBody>
              <a:bodyPr wrap="square" lIns="0" tIns="0" rIns="0" bIns="0" anchor="ctr">
                <a:noAutofit/>
              </a:bodyPr>
              <a:lstStyle/>
              <a:p>
                <a:pPr marL="171450" indent="-171450" algn="just">
                  <a:spcBef>
                    <a:spcPts val="600"/>
                  </a:spcBef>
                  <a:buClr>
                    <a:schemeClr val="tx2"/>
                  </a:buClr>
                  <a:buFont typeface="Arial" pitchFamily="34" charset="0"/>
                  <a:buChar char="▪"/>
                </a:pPr>
                <a:r>
                  <a:rPr lang="es-ES" sz="1200" dirty="0">
                    <a:latin typeface="Arial Narrow" pitchFamily="34" charset="0"/>
                    <a:cs typeface=""/>
                  </a:rPr>
                  <a:t>Oferta social con escuelas, hospitales, universidades y espacios públicos</a:t>
                </a:r>
                <a:r>
                  <a:rPr lang="es-ES" sz="1200" dirty="0" smtClean="0">
                    <a:latin typeface="Arial Narrow" pitchFamily="34" charset="0"/>
                    <a:cs typeface=""/>
                  </a:rPr>
                  <a:t> </a:t>
                </a:r>
              </a:p>
              <a:p>
                <a:pPr marL="171450" indent="-171450" algn="just">
                  <a:spcBef>
                    <a:spcPts val="600"/>
                  </a:spcBef>
                  <a:buClr>
                    <a:schemeClr val="tx2"/>
                  </a:buClr>
                  <a:buFont typeface="Arial" pitchFamily="34" charset="0"/>
                  <a:buChar char="▪"/>
                </a:pPr>
                <a:r>
                  <a:rPr lang="es-ES" sz="1200" dirty="0" smtClean="0">
                    <a:latin typeface="Arial Narrow" pitchFamily="34" charset="0"/>
                    <a:cs typeface=""/>
                  </a:rPr>
                  <a:t> Eje cultural y de recreación sustentable</a:t>
                </a:r>
                <a:endParaRPr lang="es-ES_tradnl" sz="1200" dirty="0" smtClean="0">
                  <a:latin typeface="Arial Narrow" pitchFamily="34" charset="0"/>
                  <a:cs typeface=""/>
                </a:endParaRPr>
              </a:p>
              <a:p>
                <a:pPr marL="171450" indent="-171450" algn="just">
                  <a:spcBef>
                    <a:spcPts val="600"/>
                  </a:spcBef>
                  <a:buClr>
                    <a:schemeClr val="tx2"/>
                  </a:buClr>
                  <a:buFont typeface="Arial" pitchFamily="34" charset="0"/>
                  <a:buChar char="▪"/>
                </a:pPr>
                <a:r>
                  <a:rPr lang="es-ES_tradnl" sz="1200" dirty="0" smtClean="0">
                    <a:latin typeface="Arial Narrow" pitchFamily="34" charset="0"/>
                    <a:cs typeface=""/>
                  </a:rPr>
                  <a:t>Mayor inclusión social debido a la generación de derrama económica  y empleos dignos</a:t>
                </a:r>
              </a:p>
            </p:txBody>
          </p:sp>
        </p:grpSp>
        <p:sp>
          <p:nvSpPr>
            <p:cNvPr id="45" name="19 Elipse"/>
            <p:cNvSpPr/>
            <p:nvPr/>
          </p:nvSpPr>
          <p:spPr>
            <a:xfrm>
              <a:off x="6503706" y="3457850"/>
              <a:ext cx="348369" cy="307687"/>
            </a:xfrm>
            <a:prstGeom prst="ellipse">
              <a:avLst/>
            </a:prstGeom>
            <a:gradFill flip="none" rotWithShape="1">
              <a:gsLst>
                <a:gs pos="0">
                  <a:srgbClr val="2FC9FF">
                    <a:alpha val="0"/>
                  </a:srgbClr>
                </a:gs>
                <a:gs pos="100000">
                  <a:schemeClr val="bg1"/>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latin typeface="Arial Narrow" pitchFamily="34" charset="0"/>
              </a:endParaRPr>
            </a:p>
          </p:txBody>
        </p:sp>
        <p:cxnSp>
          <p:nvCxnSpPr>
            <p:cNvPr id="46" name="Straight Arrow Connector 50"/>
            <p:cNvCxnSpPr>
              <a:endCxn id="45" idx="1"/>
            </p:cNvCxnSpPr>
            <p:nvPr/>
          </p:nvCxnSpPr>
          <p:spPr>
            <a:xfrm>
              <a:off x="3725527" y="1997711"/>
              <a:ext cx="2829196" cy="1505199"/>
            </a:xfrm>
            <a:prstGeom prst="straightConnector1">
              <a:avLst/>
            </a:prstGeom>
            <a:ln w="1905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8" name="Picture 35"/>
            <p:cNvPicPr>
              <a:picLocks noChangeAspect="1" noChangeArrowheads="1"/>
            </p:cNvPicPr>
            <p:nvPr/>
          </p:nvPicPr>
          <p:blipFill rotWithShape="1">
            <a:blip r:embed="rId3">
              <a:extLst>
                <a:ext uri="{28A0092B-C50C-407E-A947-70E740481C1C}">
                  <a14:useLocalDpi xmlns="" xmlns:a14="http://schemas.microsoft.com/office/drawing/2010/main"/>
                </a:ext>
              </a:extLst>
            </a:blip>
            <a:srcRect l="91626" t="5689" b="77949"/>
            <a:stretch/>
          </p:blipFill>
          <p:spPr bwMode="auto">
            <a:xfrm>
              <a:off x="7604760" y="2867030"/>
              <a:ext cx="1159204" cy="507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 xmlns:p14="http://schemas.microsoft.com/office/powerpoint/2010/main" val="245169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62938" cy="639763"/>
          </a:xfrm>
        </p:spPr>
        <p:txBody>
          <a:bodyPr/>
          <a:lstStyle/>
          <a:p>
            <a:pPr>
              <a:defRPr/>
            </a:pPr>
            <a:r>
              <a:rPr lang="es-MX" dirty="0" smtClean="0">
                <a:latin typeface="Calibri" panose="020F0502020204030204" pitchFamily="34" charset="0"/>
              </a:rPr>
              <a:t>Ubicación del Proyecto</a:t>
            </a:r>
            <a:endParaRPr lang="es-MX" dirty="0">
              <a:latin typeface="Calibri" panose="020F0502020204030204" pitchFamily="34" charset="0"/>
            </a:endParaRPr>
          </a:p>
        </p:txBody>
      </p:sp>
      <p:sp>
        <p:nvSpPr>
          <p:cNvPr id="9221" name="Rectangle 5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s-MX"/>
          </a:p>
        </p:txBody>
      </p:sp>
      <p:pic>
        <p:nvPicPr>
          <p:cNvPr id="1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1297548"/>
            <a:ext cx="7167568" cy="51749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9 Rectángulo"/>
          <p:cNvSpPr>
            <a:spLocks noChangeArrowheads="1"/>
          </p:cNvSpPr>
          <p:nvPr/>
        </p:nvSpPr>
        <p:spPr bwMode="auto">
          <a:xfrm>
            <a:off x="6889343" y="3116636"/>
            <a:ext cx="2081086" cy="3108543"/>
          </a:xfrm>
          <a:prstGeom prst="rect">
            <a:avLst/>
          </a:prstGeom>
          <a:ln/>
          <a:effectLst>
            <a:outerShdw blurRad="40000" dist="20000" dir="5400000" rotWithShape="0">
              <a:srgbClr val="000000">
                <a:alpha val="38000"/>
              </a:srgbClr>
            </a:outerShdw>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endParaRPr lang="es-MX" sz="1400" dirty="0" smtClean="0">
              <a:latin typeface="Arial Narrow" pitchFamily="34" charset="0"/>
            </a:endParaRPr>
          </a:p>
          <a:p>
            <a:pPr marL="285750" indent="-285750" algn="just">
              <a:buFont typeface="Wingdings" pitchFamily="2" charset="2"/>
              <a:buChar char="ü"/>
            </a:pPr>
            <a:r>
              <a:rPr lang="es-MX" sz="1400" dirty="0" smtClean="0">
                <a:latin typeface="Arial Narrow" pitchFamily="34" charset="0"/>
              </a:rPr>
              <a:t>Municipios de Texcoco </a:t>
            </a:r>
            <a:r>
              <a:rPr lang="es-MX" sz="1400" dirty="0">
                <a:latin typeface="Arial Narrow" pitchFamily="34" charset="0"/>
              </a:rPr>
              <a:t>y </a:t>
            </a:r>
            <a:r>
              <a:rPr lang="es-MX" sz="1400" dirty="0" smtClean="0">
                <a:latin typeface="Arial Narrow" pitchFamily="34" charset="0"/>
              </a:rPr>
              <a:t>Atenco en el Estado de México</a:t>
            </a:r>
          </a:p>
          <a:p>
            <a:pPr marL="285750" indent="-285750" algn="just">
              <a:buFont typeface="Wingdings" pitchFamily="2" charset="2"/>
              <a:buChar char="ü"/>
            </a:pPr>
            <a:endParaRPr lang="es-MX" sz="1400" dirty="0" smtClean="0">
              <a:latin typeface="Arial Narrow" pitchFamily="34" charset="0"/>
            </a:endParaRPr>
          </a:p>
          <a:p>
            <a:pPr marL="285750" indent="-285750" algn="just">
              <a:buFont typeface="Wingdings" pitchFamily="2" charset="2"/>
              <a:buChar char="ü"/>
            </a:pPr>
            <a:r>
              <a:rPr lang="es-MX" sz="1400" dirty="0">
                <a:latin typeface="Arial Narrow" pitchFamily="34" charset="0"/>
              </a:rPr>
              <a:t>Dentro de la Zona Federal del Ex </a:t>
            </a:r>
            <a:r>
              <a:rPr lang="es-MX" sz="1400" dirty="0" smtClean="0">
                <a:latin typeface="Arial Narrow" pitchFamily="34" charset="0"/>
              </a:rPr>
              <a:t>Lago </a:t>
            </a:r>
            <a:r>
              <a:rPr lang="es-MX" sz="1400" dirty="0">
                <a:latin typeface="Arial Narrow" pitchFamily="34" charset="0"/>
              </a:rPr>
              <a:t>de </a:t>
            </a:r>
            <a:r>
              <a:rPr lang="es-MX" sz="1400" dirty="0" smtClean="0">
                <a:latin typeface="Arial Narrow" pitchFamily="34" charset="0"/>
              </a:rPr>
              <a:t>Texcoco</a:t>
            </a:r>
            <a:endParaRPr lang="es-MX" sz="1400" dirty="0">
              <a:latin typeface="Arial Narrow" pitchFamily="34" charset="0"/>
            </a:endParaRPr>
          </a:p>
          <a:p>
            <a:pPr marL="285750" indent="-285750" algn="just">
              <a:buFont typeface="Wingdings" pitchFamily="2" charset="2"/>
              <a:buChar char="ü"/>
            </a:pPr>
            <a:endParaRPr lang="es-MX" sz="1400" dirty="0" smtClean="0">
              <a:latin typeface="Arial Narrow" pitchFamily="34" charset="0"/>
            </a:endParaRPr>
          </a:p>
          <a:p>
            <a:pPr marL="285750" indent="-285750" algn="just">
              <a:buFont typeface="Wingdings" pitchFamily="2" charset="2"/>
              <a:buChar char="ü"/>
            </a:pPr>
            <a:r>
              <a:rPr lang="es-MX" sz="1400" dirty="0" smtClean="0">
                <a:latin typeface="Arial Narrow" pitchFamily="34" charset="0"/>
              </a:rPr>
              <a:t>Terreno </a:t>
            </a:r>
            <a:r>
              <a:rPr lang="es-MX" sz="1400" dirty="0">
                <a:latin typeface="Arial Narrow" pitchFamily="34" charset="0"/>
              </a:rPr>
              <a:t>de </a:t>
            </a:r>
            <a:r>
              <a:rPr lang="es-MX" sz="1400" dirty="0" smtClean="0">
                <a:latin typeface="Arial Narrow" pitchFamily="34" charset="0"/>
              </a:rPr>
              <a:t>4,431 ha </a:t>
            </a:r>
          </a:p>
          <a:p>
            <a:pPr marL="285750" indent="-285750" algn="just">
              <a:buFont typeface="Wingdings" pitchFamily="2" charset="2"/>
              <a:buChar char="ü"/>
            </a:pPr>
            <a:endParaRPr lang="es-MX" sz="1400" dirty="0" smtClean="0">
              <a:latin typeface="Arial Narrow" pitchFamily="34" charset="0"/>
            </a:endParaRPr>
          </a:p>
          <a:p>
            <a:pPr marL="285750" indent="-285750" algn="just">
              <a:buFont typeface="Wingdings" pitchFamily="2" charset="2"/>
              <a:buChar char="ü"/>
            </a:pPr>
            <a:r>
              <a:rPr lang="es-MX" sz="1400" dirty="0" smtClean="0">
                <a:latin typeface="Arial Narrow" pitchFamily="34" charset="0"/>
              </a:rPr>
              <a:t>Al Noreste del actual AICM</a:t>
            </a:r>
          </a:p>
          <a:p>
            <a:pPr algn="just"/>
            <a:endParaRPr lang="es-MX" sz="1400" dirty="0" smtClean="0">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62938" cy="639763"/>
          </a:xfrm>
        </p:spPr>
        <p:txBody>
          <a:bodyPr/>
          <a:lstStyle/>
          <a:p>
            <a:pPr>
              <a:defRPr/>
            </a:pPr>
            <a:r>
              <a:rPr lang="es-MX" dirty="0" smtClean="0">
                <a:latin typeface="Calibri" panose="020F0502020204030204" pitchFamily="34" charset="0"/>
              </a:rPr>
              <a:t>Fases del proyecto</a:t>
            </a:r>
            <a:endParaRPr lang="es-MX" dirty="0">
              <a:latin typeface="Calibri" panose="020F0502020204030204" pitchFamily="34" charset="0"/>
            </a:endParaRPr>
          </a:p>
        </p:txBody>
      </p:sp>
      <p:sp>
        <p:nvSpPr>
          <p:cNvPr id="11268" name="5 CuadroTexto"/>
          <p:cNvSpPr txBox="1">
            <a:spLocks noChangeArrowheads="1"/>
          </p:cNvSpPr>
          <p:nvPr/>
        </p:nvSpPr>
        <p:spPr bwMode="auto">
          <a:xfrm>
            <a:off x="304800" y="1244601"/>
            <a:ext cx="1877568" cy="1600438"/>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Font typeface="Wingdings" pitchFamily="2" charset="2"/>
              <a:buChar char="v"/>
            </a:pPr>
            <a:r>
              <a:rPr lang="es-MX" sz="1400" dirty="0" smtClean="0">
                <a:latin typeface="Arial Narrow" pitchFamily="34" charset="0"/>
              </a:rPr>
              <a:t>Fase </a:t>
            </a:r>
            <a:r>
              <a:rPr lang="es-MX" sz="1400" dirty="0">
                <a:latin typeface="Arial Narrow" pitchFamily="34" charset="0"/>
              </a:rPr>
              <a:t>1 </a:t>
            </a:r>
            <a:r>
              <a:rPr lang="es-MX" sz="1400" dirty="0" smtClean="0">
                <a:latin typeface="Arial Narrow" pitchFamily="34" charset="0"/>
              </a:rPr>
              <a:t>(2014-2018</a:t>
            </a:r>
            <a:r>
              <a:rPr lang="es-MX" sz="1400" dirty="0">
                <a:latin typeface="Arial Narrow" pitchFamily="34" charset="0"/>
              </a:rPr>
              <a:t>) </a:t>
            </a:r>
          </a:p>
          <a:p>
            <a:pPr algn="just"/>
            <a:endParaRPr lang="es-MX" sz="1400" dirty="0">
              <a:latin typeface="Arial Narrow" pitchFamily="34" charset="0"/>
            </a:endParaRPr>
          </a:p>
          <a:p>
            <a:pPr algn="just">
              <a:buFont typeface="Wingdings" pitchFamily="2" charset="2"/>
              <a:buChar char="v"/>
            </a:pPr>
            <a:r>
              <a:rPr lang="es-MX" sz="1400" dirty="0">
                <a:latin typeface="Arial Narrow" pitchFamily="34" charset="0"/>
              </a:rPr>
              <a:t>Fase 2 (2018-2023) </a:t>
            </a:r>
          </a:p>
          <a:p>
            <a:pPr algn="just"/>
            <a:endParaRPr lang="es-MX" sz="1400" dirty="0">
              <a:latin typeface="Arial Narrow" pitchFamily="34" charset="0"/>
            </a:endParaRPr>
          </a:p>
          <a:p>
            <a:pPr algn="just">
              <a:buFont typeface="Wingdings" pitchFamily="2" charset="2"/>
              <a:buChar char="v"/>
            </a:pPr>
            <a:r>
              <a:rPr lang="es-MX" sz="1400" dirty="0">
                <a:latin typeface="Arial Narrow" pitchFamily="34" charset="0"/>
              </a:rPr>
              <a:t>Fase 3 (2023-2028)</a:t>
            </a:r>
          </a:p>
          <a:p>
            <a:pPr algn="just"/>
            <a:endParaRPr lang="es-MX" sz="1400" dirty="0">
              <a:latin typeface="Arial Narrow" pitchFamily="34" charset="0"/>
            </a:endParaRPr>
          </a:p>
          <a:p>
            <a:pPr algn="just">
              <a:buFont typeface="Wingdings" pitchFamily="2" charset="2"/>
              <a:buChar char="v"/>
            </a:pPr>
            <a:r>
              <a:rPr lang="es-MX" sz="1400" dirty="0">
                <a:latin typeface="Arial Narrow" pitchFamily="34" charset="0"/>
              </a:rPr>
              <a:t>Fase 4 (2028-2062) </a:t>
            </a:r>
            <a:endParaRPr lang="es-MX" sz="1400" dirty="0" smtClean="0">
              <a:latin typeface="Arial Narrow" pitchFamily="34" charset="0"/>
            </a:endParaRPr>
          </a:p>
        </p:txBody>
      </p:sp>
      <p:pic>
        <p:nvPicPr>
          <p:cNvPr id="7" name="Picture 57"/>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513488" y="1159258"/>
            <a:ext cx="4490357" cy="256305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ounded Rectangle 16"/>
          <p:cNvSpPr>
            <a:spLocks/>
          </p:cNvSpPr>
          <p:nvPr/>
        </p:nvSpPr>
        <p:spPr>
          <a:xfrm>
            <a:off x="939277" y="4011801"/>
            <a:ext cx="3537635" cy="190972"/>
          </a:xfrm>
          <a:prstGeom prst="roundRect">
            <a:avLst/>
          </a:prstGeom>
          <a:solidFill>
            <a:schemeClr val="accent1"/>
          </a:solidFill>
          <a:ln>
            <a:solidFill>
              <a:schemeClr val="tx2"/>
            </a:solidFill>
          </a:ln>
          <a:effectLst>
            <a:outerShdw blurRad="50800" dist="38100" dir="2700000" algn="br" rotWithShape="0">
              <a:srgbClr val="808080">
                <a:alpha val="42999"/>
              </a:srgbClr>
            </a:outerShdw>
          </a:effectLst>
        </p:spPr>
        <p:txBody>
          <a:bodyPr tIns="0" bIns="0" anchor="t"/>
          <a:lstStyle/>
          <a:p>
            <a:pPr algn="ctr" fontAlgn="auto">
              <a:spcBef>
                <a:spcPts val="0"/>
              </a:spcBef>
              <a:spcAft>
                <a:spcPts val="0"/>
              </a:spcAft>
            </a:pPr>
            <a:r>
              <a:rPr lang="es-MX" sz="1400" b="1" kern="0" dirty="0" smtClean="0">
                <a:solidFill>
                  <a:schemeClr val="bg1"/>
                </a:solidFill>
                <a:latin typeface="Arial Narrow" pitchFamily="34" charset="0"/>
                <a:ea typeface="ＭＳ Ｐゴシック" charset="0"/>
                <a:cs typeface="ＭＳ Ｐゴシック" charset="0"/>
              </a:rPr>
              <a:t>Primera fase</a:t>
            </a:r>
            <a:endParaRPr lang="es-MX" sz="1400" b="1" kern="0" dirty="0">
              <a:solidFill>
                <a:schemeClr val="bg1"/>
              </a:solidFill>
              <a:latin typeface="Arial Narrow" pitchFamily="34" charset="0"/>
              <a:ea typeface="ＭＳ Ｐゴシック" charset="0"/>
              <a:cs typeface="ＭＳ Ｐゴシック" charset="0"/>
            </a:endParaRPr>
          </a:p>
        </p:txBody>
      </p:sp>
      <p:sp>
        <p:nvSpPr>
          <p:cNvPr id="9" name="Rectangle 67"/>
          <p:cNvSpPr txBox="1">
            <a:spLocks/>
          </p:cNvSpPr>
          <p:nvPr/>
        </p:nvSpPr>
        <p:spPr>
          <a:xfrm>
            <a:off x="939277" y="4231312"/>
            <a:ext cx="3537635" cy="183900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108000" tIns="72000" rIns="108000" bIns="720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50 millones de pasajeros </a:t>
            </a:r>
            <a:r>
              <a:rPr lang="es-ES_tradnl" sz="1400" dirty="0" smtClean="0">
                <a:solidFill>
                  <a:srgbClr val="000000"/>
                </a:solidFill>
                <a:latin typeface="Arial Narrow" pitchFamily="34" charset="0"/>
              </a:rPr>
              <a:t>por año</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550,000 operaciones </a:t>
            </a:r>
            <a:r>
              <a:rPr lang="es-ES_tradnl" sz="1400" dirty="0" smtClean="0">
                <a:solidFill>
                  <a:srgbClr val="000000"/>
                </a:solidFill>
                <a:latin typeface="Arial Narrow" pitchFamily="34" charset="0"/>
              </a:rPr>
              <a:t>por año</a:t>
            </a:r>
            <a:endParaRPr lang="es-ES_tradnl" sz="1400" b="1" dirty="0" smtClean="0">
              <a:solidFill>
                <a:schemeClr val="tx2"/>
              </a:solidFill>
              <a:latin typeface="Arial Narrow" pitchFamily="34" charset="0"/>
            </a:endParaRP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3 pistas paralelas </a:t>
            </a:r>
            <a:r>
              <a:rPr lang="es-ES_tradnl" sz="1400" dirty="0" smtClean="0">
                <a:latin typeface="Arial Narrow" pitchFamily="34" charset="0"/>
              </a:rPr>
              <a:t>de operación simultánea</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94 puertas de contacto</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42 remotas</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4,431 hectáreas </a:t>
            </a:r>
            <a:r>
              <a:rPr lang="es-ES_tradnl" sz="1400" dirty="0" smtClean="0">
                <a:solidFill>
                  <a:srgbClr val="000000"/>
                </a:solidFill>
                <a:latin typeface="Arial Narrow" pitchFamily="34" charset="0"/>
              </a:rPr>
              <a:t>de terreno</a:t>
            </a:r>
            <a:endParaRPr lang="es-ES_tradnl" sz="1400" b="1" dirty="0">
              <a:solidFill>
                <a:schemeClr val="tx2"/>
              </a:solidFill>
              <a:latin typeface="Arial Narrow" pitchFamily="34" charset="0"/>
            </a:endParaRPr>
          </a:p>
        </p:txBody>
      </p:sp>
      <p:sp>
        <p:nvSpPr>
          <p:cNvPr id="10" name="5 CuadroTexto"/>
          <p:cNvSpPr txBox="1">
            <a:spLocks noChangeArrowheads="1"/>
          </p:cNvSpPr>
          <p:nvPr/>
        </p:nvSpPr>
        <p:spPr bwMode="auto">
          <a:xfrm>
            <a:off x="2182367" y="1244602"/>
            <a:ext cx="2294545" cy="1600438"/>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s-MX" sz="1400" dirty="0" smtClean="0">
                <a:latin typeface="Arial Narrow" pitchFamily="34" charset="0"/>
              </a:rPr>
              <a:t>Al </a:t>
            </a:r>
            <a:r>
              <a:rPr lang="es-MX" sz="1400" dirty="0">
                <a:latin typeface="Arial Narrow" pitchFamily="34" charset="0"/>
              </a:rPr>
              <a:t>finalizar cada una de las fases se llevará a cabo la puesta en operación (pruebas pre-operativas y certificaciones) de los componentes; lo cual tomará dos años. </a:t>
            </a:r>
          </a:p>
          <a:p>
            <a:pPr algn="just"/>
            <a:endParaRPr lang="es-MX" sz="1400" dirty="0">
              <a:latin typeface="Arial Narrow" pitchFamily="34" charset="0"/>
            </a:endParaRPr>
          </a:p>
        </p:txBody>
      </p:sp>
      <p:sp>
        <p:nvSpPr>
          <p:cNvPr id="11" name="Rectangle 67"/>
          <p:cNvSpPr txBox="1">
            <a:spLocks/>
          </p:cNvSpPr>
          <p:nvPr/>
        </p:nvSpPr>
        <p:spPr>
          <a:xfrm>
            <a:off x="5032066" y="4417495"/>
            <a:ext cx="3319454" cy="14967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108000" tIns="72000" rIns="108000" bIns="720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120 millones de pasajeros </a:t>
            </a:r>
            <a:r>
              <a:rPr lang="es-ES_tradnl" sz="1400" dirty="0" smtClean="0">
                <a:solidFill>
                  <a:srgbClr val="000000"/>
                </a:solidFill>
                <a:latin typeface="Arial Narrow" pitchFamily="34" charset="0"/>
              </a:rPr>
              <a:t>por año</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1,000,000 operaciones </a:t>
            </a:r>
            <a:r>
              <a:rPr lang="es-ES_tradnl" sz="1400" dirty="0" smtClean="0">
                <a:solidFill>
                  <a:srgbClr val="000000"/>
                </a:solidFill>
                <a:latin typeface="Arial Narrow" pitchFamily="34" charset="0"/>
              </a:rPr>
              <a:t>por año</a:t>
            </a:r>
            <a:endParaRPr lang="es-ES_tradnl" sz="1400" b="1" dirty="0" smtClean="0">
              <a:solidFill>
                <a:schemeClr val="tx2"/>
              </a:solidFill>
              <a:latin typeface="Arial Narrow" pitchFamily="34" charset="0"/>
            </a:endParaRP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6 pistas </a:t>
            </a:r>
            <a:r>
              <a:rPr lang="es-ES_tradnl" sz="1400" dirty="0" smtClean="0">
                <a:latin typeface="Arial Narrow" pitchFamily="34" charset="0"/>
              </a:rPr>
              <a:t>con aproximación triple simultánea </a:t>
            </a:r>
          </a:p>
          <a:p>
            <a:pPr marL="285750" indent="-285750">
              <a:spcBef>
                <a:spcPts val="600"/>
              </a:spcBef>
              <a:buFont typeface="Wingdings" pitchFamily="2" charset="2"/>
              <a:buChar char="ü"/>
            </a:pPr>
            <a:r>
              <a:rPr lang="es-ES_tradnl" sz="1400" b="1" dirty="0" smtClean="0">
                <a:solidFill>
                  <a:schemeClr val="tx2"/>
                </a:solidFill>
                <a:latin typeface="Arial Narrow" pitchFamily="34" charset="0"/>
              </a:rPr>
              <a:t>4,431 hectáreas </a:t>
            </a:r>
            <a:r>
              <a:rPr lang="es-ES_tradnl" sz="1400" dirty="0" smtClean="0">
                <a:solidFill>
                  <a:srgbClr val="000000"/>
                </a:solidFill>
                <a:latin typeface="Arial Narrow" pitchFamily="34" charset="0"/>
              </a:rPr>
              <a:t>de terreno</a:t>
            </a:r>
            <a:endParaRPr lang="es-ES_tradnl" sz="1400" b="1" dirty="0">
              <a:solidFill>
                <a:schemeClr val="tx2"/>
              </a:solidFill>
              <a:latin typeface="Arial Narrow" pitchFamily="34" charset="0"/>
            </a:endParaRPr>
          </a:p>
        </p:txBody>
      </p:sp>
      <p:sp>
        <p:nvSpPr>
          <p:cNvPr id="12" name="Rounded Rectangle 17"/>
          <p:cNvSpPr>
            <a:spLocks/>
          </p:cNvSpPr>
          <p:nvPr/>
        </p:nvSpPr>
        <p:spPr>
          <a:xfrm>
            <a:off x="5032066" y="4202773"/>
            <a:ext cx="3319454" cy="190974"/>
          </a:xfrm>
          <a:prstGeom prst="roundRect">
            <a:avLst/>
          </a:prstGeom>
          <a:solidFill>
            <a:schemeClr val="accent1"/>
          </a:solidFill>
          <a:ln>
            <a:noFill/>
          </a:ln>
          <a:effectLst>
            <a:outerShdw blurRad="50800" dist="38100" dir="2700000" algn="br" rotWithShape="0">
              <a:srgbClr val="808080">
                <a:alpha val="42999"/>
              </a:srgbClr>
            </a:outerShdw>
          </a:effectLst>
        </p:spPr>
        <p:txBody>
          <a:bodyPr tIns="0" bIns="0" anchor="t">
            <a:noAutofit/>
          </a:bodyPr>
          <a:lstStyle/>
          <a:p>
            <a:pPr algn="ctr" fontAlgn="auto">
              <a:spcBef>
                <a:spcPts val="0"/>
              </a:spcBef>
              <a:spcAft>
                <a:spcPts val="0"/>
              </a:spcAft>
            </a:pPr>
            <a:r>
              <a:rPr lang="es-MX" sz="1400" b="1" kern="0" dirty="0" smtClean="0">
                <a:solidFill>
                  <a:schemeClr val="bg1"/>
                </a:solidFill>
                <a:latin typeface="Arial Narrow" pitchFamily="34" charset="0"/>
                <a:ea typeface="ＭＳ Ｐゴシック" charset="0"/>
                <a:cs typeface="ＭＳ Ｐゴシック" charset="0"/>
              </a:rPr>
              <a:t>Máximo desarrollo</a:t>
            </a:r>
            <a:endParaRPr lang="es-MX" sz="1400" b="1" kern="0" dirty="0">
              <a:solidFill>
                <a:schemeClr val="bg1"/>
              </a:solidFill>
              <a:latin typeface="Arial Narrow" pitchFamily="34" charset="0"/>
              <a:ea typeface="ＭＳ Ｐゴシック" charset="0"/>
              <a:cs typeface="ＭＳ Ｐゴシック" charset="0"/>
            </a:endParaRPr>
          </a:p>
        </p:txBody>
      </p:sp>
      <p:sp>
        <p:nvSpPr>
          <p:cNvPr id="13" name="McK 5. Source"/>
          <p:cNvSpPr>
            <a:spLocks noChangeArrowheads="1"/>
          </p:cNvSpPr>
          <p:nvPr/>
        </p:nvSpPr>
        <p:spPr bwMode="auto">
          <a:xfrm>
            <a:off x="161984" y="6682794"/>
            <a:ext cx="5434143" cy="13849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0" tIns="0" rIns="0" bIns="0" anchor="b">
            <a:spAutoFit/>
          </a:bodyPr>
          <a:lstStyle/>
          <a:p>
            <a:pPr marL="485775" indent="-485775" defTabSz="913526">
              <a:tabLst>
                <a:tab pos="485775" algn="l"/>
              </a:tabLst>
            </a:pPr>
            <a:r>
              <a:rPr lang="es-ES_tradnl" sz="900" dirty="0" smtClean="0">
                <a:latin typeface="Arial Narrow" pitchFamily="34" charset="0"/>
              </a:rPr>
              <a:t>Fuente imagen: </a:t>
            </a:r>
            <a:r>
              <a:rPr lang="es-ES_tradnl" sz="900" dirty="0">
                <a:latin typeface="Arial Narrow" pitchFamily="34" charset="0"/>
              </a:rPr>
              <a:t>Nuevo Aeropuerto Internacional de la Ciudad de México: Fernando Romero Enterprise, </a:t>
            </a:r>
            <a:r>
              <a:rPr lang="es-ES_tradnl" sz="900" dirty="0" err="1">
                <a:latin typeface="Arial Narrow" pitchFamily="34" charset="0"/>
              </a:rPr>
              <a:t>Foster+Partners</a:t>
            </a:r>
            <a:endParaRPr lang="es-ES_tradnl" sz="900" dirty="0">
              <a:latin typeface="Arial Narrow"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Wmta6zkEi2CRLiZLfl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AKfvnYTMU2LfDmQsfGO3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KeNMla6z0iocH2f8vDY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4PWdDm3jUmKpS3deWzq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Ks5ZSthHEqoP85pi56AR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fgWlcA8YUO2P_0YtwN7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_44nGy.U6qK04_TB4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ZhB3D0d4U2uDxYxvMfa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Kkir7KD50.tspQgLQ0y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Lh4Y10_3E2K0KDMvE_QPg"/>
</p:tagLst>
</file>

<file path=ppt/tags/tag2.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6hnH3Y4FES37xu1heNe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ou2hS4sU0SPvkacJYnS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A7v5HswIE.f8pMw8nKPG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UMq702jjEul8sNtS.Oc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cFjzrTE6UimOjveI4Ve6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ZRLEazTE0WuB5QJSOnr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ktPd2pEWUqDq6xulXEnoQ"/>
</p:tagLst>
</file>

<file path=ppt/tags/tag27.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uTcopn_lUKfi3UlnSs5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7VAaSY9ntEyb.vTv3Zok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7B6cbMBP0WxS9Kn5yqk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X_cvipUK0K32XYIfwux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e9FHdTwTESj3xeNfPHd8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QI01Uwaa0u8p_D4Nk3E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egXAeeUMUm04QA9.LnAYA"/>
</p:tagLst>
</file>

<file path=ppt/tags/tag34.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FxeLp8VrEqESckJCgVg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yiXDb7C4ki1naBFiSUe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DcdkxHOO0m84RR2Istr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J5_yGih30yM00fDPJysj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2VZQPR31Cku1bPa5mjmC3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ZK68qlWHUi.gyiatqVD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LA2vAtEUKux.47R1XB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P50gK67REqjX8JzzawZ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RXgOTe54kmUtdYqse37sg"/>
</p:tagLst>
</file>

<file path=ppt/tags/tag43.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44.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tUk9Ri54UeN3l9Xuuiy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MZ7Ziao4EekiATxMu90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_mJ1JtlAEaLjImePgPlX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z3k2GpMGkO0z45QW2iHn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8mPtc1AYUiE3YEQZrV0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YClpOYyzES6sSD9jFgqO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9FcxPVw0kevOGaPB7NG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ex3OZbbkiSBBON24Q3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4EzVfZtDJUW8JXzyDQo2Jg"/>
</p:tagLst>
</file>

<file path=ppt/tags/tag53.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zTP3p7W60Cf_DWqa14J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9b3Uo_QUSE2HJuJruFSJI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4Wmta6zkEi2CRLiZLflu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AKfvnYTMU2LfDmQsfGO3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KeNMla6z0iocH2f8vDYk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0GLbHrqKEyHw12W9bRe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0GLbHrqKEyHw12W9bRe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Hi.vlVdpUqTcxeswEJM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0M18v7rLk.u9vzeMnbp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ZK68qlWHUi.gyiatqVD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YClpOYyzES6sSD9jFgqO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LRH3Ivp6km0m9a_gmsm9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ZhB3D0d4U2uDxYxvMfa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D_44nGy.U6qK04_TB4h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Kkir7KD50.tspQgLQ0y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fgWlcA8YUO2P_0YtwN7N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Ks5ZSthHEqoP85pi56A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Hi.vlVdpUqTcxeswEJMu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Lh4Y10_3E2K0KDMvE_QP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6hnH3Y4FES37xu1heNeA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A7v5HswIE.f8pMw8nKPG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ou2hS4sU0SPvkacJYnSsw"/>
</p:tagLst>
</file>

<file path=ppt/tags/tag74.xml><?xml version="1.0" encoding="utf-8"?>
<p:tagLst xmlns:a="http://schemas.openxmlformats.org/drawingml/2006/main" xmlns:r="http://schemas.openxmlformats.org/officeDocument/2006/relationships" xmlns:p="http://schemas.openxmlformats.org/presentationml/2006/main">
  <p:tag name="LLEFT" val=" 144.125"/>
  <p:tag name="LTOP" val=" 238.25"/>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ZRLEazTE0WuB5QJSOnr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ktPd2pEWUqDq6xulXEn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2VZQPR31Cku1bPa5mjmC3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LA2vAtEUKux.47R1XB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0M18v7rLk.u9vzeMnbp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b3Uo_QUSE2HJuJruFSJIQ"/>
</p:tagLst>
</file>

<file path=ppt/theme/theme1.xml><?xml version="1.0" encoding="utf-8"?>
<a:theme xmlns:a="http://schemas.openxmlformats.org/drawingml/2006/main" name="ES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SLNG</Template>
  <TotalTime>44274</TotalTime>
  <Words>2087</Words>
  <Application>Microsoft Office PowerPoint</Application>
  <PresentationFormat>Presentación en pantalla (4:3)</PresentationFormat>
  <Paragraphs>213</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ESAM</vt:lpstr>
      <vt:lpstr>Diapositiva 0</vt:lpstr>
      <vt:lpstr>Antecedentes</vt:lpstr>
      <vt:lpstr>Antecedentes</vt:lpstr>
      <vt:lpstr>Obras hidráulicas</vt:lpstr>
      <vt:lpstr>Obras hidráulicas</vt:lpstr>
      <vt:lpstr>Conectividad y movilidad</vt:lpstr>
      <vt:lpstr>Escenario AICM</vt:lpstr>
      <vt:lpstr>Ubicación del Proyecto</vt:lpstr>
      <vt:lpstr>Fases del proyecto</vt:lpstr>
      <vt:lpstr>Arreglo General Fases 1 y 4</vt:lpstr>
      <vt:lpstr>Sistema Ambiental Regional Integración</vt:lpstr>
      <vt:lpstr>Sistema Biótico Fauna (Ornitofauna)-Resultados Trabajo de Campo</vt:lpstr>
      <vt:lpstr>Sistema Biótico Fauna (Ornitofauna)-Aves Acuáticas y humedales</vt:lpstr>
      <vt:lpstr>Plan de Manejo Ambiental Objetivos</vt:lpstr>
      <vt:lpstr>Conclusiones de Impacto Ambiental</vt:lpstr>
      <vt:lpstr>Conclusiones de Impacto Ambiental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0</dc:title>
  <dc:creator>ESAM</dc:creator>
  <cp:lastModifiedBy>Haidee</cp:lastModifiedBy>
  <cp:revision>1193</cp:revision>
  <cp:lastPrinted>2014-04-15T18:50:59Z</cp:lastPrinted>
  <dcterms:created xsi:type="dcterms:W3CDTF">2012-01-11T18:27:56Z</dcterms:created>
  <dcterms:modified xsi:type="dcterms:W3CDTF">2014-10-28T18:01:46Z</dcterms:modified>
</cp:coreProperties>
</file>